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1"/>
    <p:restoredTop sz="94630"/>
  </p:normalViewPr>
  <p:slideViewPr>
    <p:cSldViewPr>
      <p:cViewPr varScale="1">
        <p:scale>
          <a:sx n="400" d="100"/>
          <a:sy n="400" d="100"/>
        </p:scale>
        <p:origin x="1800" y="5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265488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3B1F2-D089-3D4B-ACE1-EB86EBA6563D}" type="datetimeFigureOut">
              <a:rPr lang="en-DE" smtClean="0"/>
              <a:t>07.02.26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65488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47C0E-1C73-6146-BE4C-BED7D77B943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555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47C0E-1C73-6146-BE4C-BED7D77B943A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283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rgbClr val="003A6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48C6B-307E-C045-B247-8EA64FD42384}" type="datetime1">
              <a:rPr lang="de-DE" smtClean="0"/>
              <a:t>07.02.26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003A6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F2AA1-F3E8-F64F-9305-98EBCD1C319B}" type="datetime1">
              <a:rPr lang="de-DE" smtClean="0"/>
              <a:t>07.02.26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003A6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9300" y="726173"/>
            <a:ext cx="2464435" cy="2101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50DFC-9852-F840-927B-CD9E2D2D9D24}" type="datetime1">
              <a:rPr lang="de-DE" smtClean="0"/>
              <a:t>07.02.26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40180" cy="3240405"/>
          </a:xfrm>
          <a:custGeom>
            <a:avLst/>
            <a:gdLst/>
            <a:ahLst/>
            <a:cxnLst/>
            <a:rect l="l" t="t" r="r" b="b"/>
            <a:pathLst>
              <a:path w="1440180" h="3240405">
                <a:moveTo>
                  <a:pt x="1439999" y="3239999"/>
                </a:moveTo>
                <a:lnTo>
                  <a:pt x="0" y="3239999"/>
                </a:lnTo>
                <a:lnTo>
                  <a:pt x="0" y="0"/>
                </a:lnTo>
                <a:lnTo>
                  <a:pt x="1439999" y="0"/>
                </a:lnTo>
                <a:lnTo>
                  <a:pt x="1439999" y="3239999"/>
                </a:lnTo>
                <a:close/>
              </a:path>
            </a:pathLst>
          </a:custGeom>
          <a:solidFill>
            <a:srgbClr val="003A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003A6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AD8E2-5E8F-A34A-9B13-FC0052734B20}" type="datetime1">
              <a:rPr lang="de-DE" smtClean="0"/>
              <a:t>07.02.26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44708-B061-8347-A43D-47CBC83533B6}" type="datetime1">
              <a:rPr lang="de-DE" smtClean="0"/>
              <a:t>07.02.26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9300" y="150933"/>
            <a:ext cx="3336290" cy="324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rgbClr val="003A6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9300" y="696481"/>
            <a:ext cx="3773804" cy="2106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92787" y="3079780"/>
            <a:ext cx="3052445" cy="217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B210D-F743-0149-A6C8-6209EF91DDA5}" type="datetime1">
              <a:rPr lang="de-DE" smtClean="0"/>
              <a:t>07.02.26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151376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flights.davidkirchner.de/swagg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6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7.xml"/><Relationship Id="rId10" Type="http://schemas.openxmlformats.org/officeDocument/2006/relationships/slide" Target="slide36.xml"/><Relationship Id="rId4" Type="http://schemas.openxmlformats.org/officeDocument/2006/relationships/slide" Target="slide11.xml"/><Relationship Id="rId9" Type="http://schemas.openxmlformats.org/officeDocument/2006/relationships/slide" Target="slide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flights.davidkirchner.de/swagg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085" cy="1944370"/>
          </a:xfrm>
          <a:custGeom>
            <a:avLst/>
            <a:gdLst/>
            <a:ahLst/>
            <a:cxnLst/>
            <a:rect l="l" t="t" r="r" b="b"/>
            <a:pathLst>
              <a:path w="5760085" h="1944370">
                <a:moveTo>
                  <a:pt x="5759999" y="1943999"/>
                </a:moveTo>
                <a:lnTo>
                  <a:pt x="0" y="1943999"/>
                </a:lnTo>
                <a:lnTo>
                  <a:pt x="0" y="0"/>
                </a:lnTo>
                <a:lnTo>
                  <a:pt x="5759999" y="0"/>
                </a:lnTo>
                <a:lnTo>
                  <a:pt x="5759999" y="1943999"/>
                </a:lnTo>
                <a:close/>
              </a:path>
            </a:pathLst>
          </a:custGeom>
          <a:solidFill>
            <a:srgbClr val="003A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300" y="1512199"/>
            <a:ext cx="399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Visualizing</a:t>
            </a:r>
            <a:r>
              <a:rPr sz="2200" b="1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FFFF"/>
                </a:solidFill>
                <a:latin typeface="Times New Roman"/>
                <a:cs typeface="Times New Roman"/>
              </a:rPr>
              <a:t>private</a:t>
            </a:r>
            <a:r>
              <a:rPr sz="2200" b="1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imes New Roman"/>
                <a:cs typeface="Times New Roman"/>
              </a:rPr>
              <a:t>plane</a:t>
            </a:r>
            <a:r>
              <a:rPr sz="2200" b="1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travel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2029509"/>
            <a:ext cx="1965325" cy="955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b="1" spc="-10" dirty="0">
                <a:solidFill>
                  <a:srgbClr val="003A6C"/>
                </a:solidFill>
                <a:latin typeface="Times New Roman"/>
                <a:cs typeface="Times New Roman"/>
              </a:rPr>
              <a:t>Kulturwissenschaften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17.01.2026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Michael</a:t>
            </a:r>
            <a:r>
              <a:rPr sz="1100" spc="-6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Kaup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80" dirty="0">
                <a:latin typeface="Times New Roman"/>
                <a:cs typeface="Times New Roman"/>
              </a:rPr>
              <a:t>&amp;</a:t>
            </a:r>
            <a:r>
              <a:rPr sz="1100" dirty="0">
                <a:latin typeface="Times New Roman"/>
                <a:cs typeface="Times New Roman"/>
              </a:rPr>
              <a:t> David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Kirchner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B1CA3-B46A-A8B3-BF37-B26BA48EBC9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300" y="169869"/>
            <a:ext cx="287401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b="1" spc="10" dirty="0">
                <a:solidFill>
                  <a:srgbClr val="003A6C"/>
                </a:solidFill>
                <a:latin typeface="Times New Roman"/>
                <a:cs typeface="Times New Roman"/>
              </a:rPr>
              <a:t>Architects</a:t>
            </a:r>
            <a:r>
              <a:rPr sz="1550" b="1" spc="1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550" b="1" spc="75" dirty="0">
                <a:solidFill>
                  <a:srgbClr val="003A6C"/>
                </a:solidFill>
                <a:latin typeface="Times New Roman"/>
                <a:cs typeface="Times New Roman"/>
              </a:rPr>
              <a:t>of</a:t>
            </a:r>
            <a:r>
              <a:rPr sz="1550" b="1" spc="1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550" b="1" spc="60" dirty="0">
                <a:solidFill>
                  <a:srgbClr val="003A6C"/>
                </a:solidFill>
                <a:latin typeface="Times New Roman"/>
                <a:cs typeface="Times New Roman"/>
              </a:rPr>
              <a:t>the</a:t>
            </a:r>
            <a:r>
              <a:rPr sz="1550" b="1" spc="14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550" b="1" spc="10" dirty="0">
                <a:solidFill>
                  <a:srgbClr val="003A6C"/>
                </a:solidFill>
                <a:latin typeface="Times New Roman"/>
                <a:cs typeface="Times New Roman"/>
              </a:rPr>
              <a:t>Apocalypse</a:t>
            </a:r>
            <a:r>
              <a:rPr sz="1550" b="1" spc="1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550" b="1" spc="-20" dirty="0">
                <a:solidFill>
                  <a:srgbClr val="003A6C"/>
                </a:solidFill>
                <a:latin typeface="Times New Roman"/>
                <a:cs typeface="Times New Roman"/>
              </a:rPr>
              <a:t>(ii)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10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5712" y="763562"/>
            <a:ext cx="3987551" cy="18781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76522" y="2672034"/>
            <a:ext cx="22072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Figure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3: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Architects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Apocalypse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7" name="object 7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299" y="1432392"/>
            <a:ext cx="240665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/>
              <a:t>3</a:t>
            </a:r>
            <a:r>
              <a:rPr sz="2000" spc="145" dirty="0"/>
              <a:t> </a:t>
            </a:r>
            <a:r>
              <a:rPr sz="2000" spc="55" dirty="0"/>
              <a:t>Systemarchitektur</a:t>
            </a:r>
            <a:endParaRPr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5B171-197B-3436-AD59-AA8A2BDC6C8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Übersicht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12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/>
              <a:t>Backend</a:t>
            </a:r>
            <a:r>
              <a:rPr spc="95" dirty="0"/>
              <a:t> </a:t>
            </a:r>
            <a:r>
              <a:rPr dirty="0"/>
              <a:t>(Django</a:t>
            </a:r>
            <a:r>
              <a:rPr spc="100" dirty="0"/>
              <a:t> </a:t>
            </a:r>
            <a:r>
              <a:rPr dirty="0"/>
              <a:t>+</a:t>
            </a:r>
            <a:r>
              <a:rPr spc="100" dirty="0"/>
              <a:t> </a:t>
            </a:r>
            <a:r>
              <a:rPr spc="-10" dirty="0"/>
              <a:t>Celery)</a:t>
            </a: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dirty="0">
                <a:latin typeface="Times New Roman"/>
                <a:cs typeface="Times New Roman"/>
              </a:rPr>
              <a:t>Regelmäßige</a:t>
            </a:r>
            <a:r>
              <a:rPr b="0" spc="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Datenabfrage</a:t>
            </a:r>
            <a:r>
              <a:rPr b="0" spc="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von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airplanes.live</a:t>
            </a:r>
            <a:r>
              <a:rPr b="0" spc="20" dirty="0">
                <a:latin typeface="Times New Roman"/>
                <a:cs typeface="Times New Roman"/>
              </a:rPr>
              <a:t> </a:t>
            </a:r>
            <a:r>
              <a:rPr b="0" spc="-25" dirty="0">
                <a:latin typeface="Times New Roman"/>
                <a:cs typeface="Times New Roman"/>
              </a:rPr>
              <a:t>API</a:t>
            </a: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dirty="0">
                <a:latin typeface="Times New Roman"/>
                <a:cs typeface="Times New Roman"/>
              </a:rPr>
              <a:t>Speicherung</a:t>
            </a:r>
            <a:r>
              <a:rPr b="0" spc="1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in</a:t>
            </a:r>
            <a:r>
              <a:rPr b="0" spc="114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Postgres-</a:t>
            </a:r>
            <a:r>
              <a:rPr b="0" spc="-10" dirty="0">
                <a:latin typeface="Times New Roman"/>
                <a:cs typeface="Times New Roman"/>
              </a:rPr>
              <a:t>Datenbank</a:t>
            </a: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spc="-95" dirty="0">
                <a:latin typeface="Times New Roman"/>
                <a:cs typeface="Times New Roman"/>
              </a:rPr>
              <a:t>REST-</a:t>
            </a:r>
            <a:r>
              <a:rPr b="0" spc="-20" dirty="0">
                <a:latin typeface="Times New Roman"/>
                <a:cs typeface="Times New Roman"/>
              </a:rPr>
              <a:t>API</a:t>
            </a:r>
            <a:r>
              <a:rPr b="0" spc="5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für</a:t>
            </a:r>
            <a:r>
              <a:rPr b="0" spc="6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Unity-</a:t>
            </a:r>
            <a:r>
              <a:rPr b="0" spc="-10" dirty="0">
                <a:latin typeface="Times New Roman"/>
                <a:cs typeface="Times New Roman"/>
              </a:rPr>
              <a:t>Client</a:t>
            </a: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/>
              <a:t>Frontend</a:t>
            </a:r>
            <a:r>
              <a:rPr spc="195" dirty="0"/>
              <a:t> </a:t>
            </a:r>
            <a:r>
              <a:rPr spc="-10" dirty="0"/>
              <a:t>(Unity)</a:t>
            </a: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spc="-20" dirty="0">
                <a:latin typeface="Times New Roman"/>
                <a:cs typeface="Times New Roman"/>
              </a:rPr>
              <a:t>3D-</a:t>
            </a:r>
            <a:r>
              <a:rPr b="0" spc="-30" dirty="0">
                <a:latin typeface="Times New Roman"/>
                <a:cs typeface="Times New Roman"/>
              </a:rPr>
              <a:t>Globus-</a:t>
            </a:r>
            <a:r>
              <a:rPr b="0" spc="-10" dirty="0">
                <a:latin typeface="Times New Roman"/>
                <a:cs typeface="Times New Roman"/>
              </a:rPr>
              <a:t>Visualisierung</a:t>
            </a: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dirty="0">
                <a:latin typeface="Times New Roman"/>
                <a:cs typeface="Times New Roman"/>
              </a:rPr>
              <a:t>Interaktive</a:t>
            </a:r>
            <a:r>
              <a:rPr b="0" spc="145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Flugzeugauswahl</a:t>
            </a: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dirty="0">
                <a:latin typeface="Times New Roman"/>
                <a:cs typeface="Times New Roman"/>
              </a:rPr>
              <a:t>Echtzeit-</a:t>
            </a:r>
            <a:r>
              <a:rPr b="0" spc="-10" dirty="0">
                <a:latin typeface="Times New Roman"/>
                <a:cs typeface="Times New Roman"/>
              </a:rPr>
              <a:t>Datenvisualisierung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Backend:</a:t>
            </a:r>
            <a:r>
              <a:rPr spc="125" dirty="0"/>
              <a:t> </a:t>
            </a:r>
            <a:r>
              <a:rPr spc="10" dirty="0"/>
              <a:t>Technische</a:t>
            </a:r>
            <a:r>
              <a:rPr spc="130" dirty="0"/>
              <a:t> </a:t>
            </a:r>
            <a:r>
              <a:rPr spc="-10" dirty="0"/>
              <a:t>Details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13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63830" indent="-151130">
              <a:lnSpc>
                <a:spcPct val="100000"/>
              </a:lnSpc>
              <a:spcBef>
                <a:spcPts val="370"/>
              </a:spcBef>
              <a:buClr>
                <a:srgbClr val="003A6C"/>
              </a:buClr>
              <a:buFont typeface="Times New Roman"/>
              <a:buChar char="•"/>
              <a:tabLst>
                <a:tab pos="163830" algn="l"/>
              </a:tabLst>
            </a:pPr>
            <a:r>
              <a:rPr dirty="0"/>
              <a:t>Django</a:t>
            </a:r>
            <a:r>
              <a:rPr spc="409" dirty="0"/>
              <a:t> </a:t>
            </a:r>
            <a:r>
              <a:rPr dirty="0"/>
              <a:t>Python-</a:t>
            </a:r>
            <a:r>
              <a:rPr spc="-10" dirty="0"/>
              <a:t>Framework</a:t>
            </a:r>
          </a:p>
          <a:p>
            <a:pPr marL="319405" lvl="1" indent="-155575">
              <a:lnSpc>
                <a:spcPct val="100000"/>
              </a:lnSpc>
              <a:spcBef>
                <a:spcPts val="275"/>
              </a:spcBef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spc="-95" dirty="0">
                <a:latin typeface="Times New Roman"/>
                <a:cs typeface="Times New Roman"/>
              </a:rPr>
              <a:t>REST-</a:t>
            </a:r>
            <a:r>
              <a:rPr sz="1400" spc="-20" dirty="0">
                <a:latin typeface="Times New Roman"/>
                <a:cs typeface="Times New Roman"/>
              </a:rPr>
              <a:t>API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für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Flugdaten</a:t>
            </a:r>
            <a:endParaRPr sz="1400">
              <a:latin typeface="Times New Roman"/>
              <a:cs typeface="Times New Roman"/>
            </a:endParaRPr>
          </a:p>
          <a:p>
            <a:pPr marL="319405" lvl="1" indent="-155575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spc="-10" dirty="0">
                <a:latin typeface="Times New Roman"/>
                <a:cs typeface="Times New Roman"/>
              </a:rPr>
              <a:t>Django-Rest-Framework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919"/>
              </a:spcBef>
              <a:buClr>
                <a:srgbClr val="003A6C"/>
              </a:buClr>
              <a:buFont typeface="Times New Roman"/>
              <a:buChar char="•"/>
              <a:tabLst>
                <a:tab pos="163830" algn="l"/>
              </a:tabLst>
            </a:pPr>
            <a:r>
              <a:rPr dirty="0"/>
              <a:t>Celery</a:t>
            </a:r>
            <a:r>
              <a:rPr spc="110" dirty="0"/>
              <a:t> </a:t>
            </a:r>
            <a:r>
              <a:rPr dirty="0"/>
              <a:t>Beat</a:t>
            </a:r>
            <a:r>
              <a:rPr spc="110" dirty="0"/>
              <a:t> </a:t>
            </a:r>
            <a:r>
              <a:rPr dirty="0"/>
              <a:t>Task</a:t>
            </a:r>
            <a:r>
              <a:rPr spc="110" dirty="0"/>
              <a:t> </a:t>
            </a:r>
            <a:r>
              <a:rPr spc="-10" dirty="0"/>
              <a:t>Scheduler</a:t>
            </a:r>
          </a:p>
          <a:p>
            <a:pPr marL="319405" lvl="1" indent="-155575">
              <a:lnSpc>
                <a:spcPct val="100000"/>
              </a:lnSpc>
              <a:spcBef>
                <a:spcPts val="275"/>
              </a:spcBef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dirty="0">
                <a:latin typeface="Times New Roman"/>
                <a:cs typeface="Times New Roman"/>
              </a:rPr>
              <a:t>Automatisierte</a:t>
            </a:r>
            <a:r>
              <a:rPr sz="1400" spc="16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API-</a:t>
            </a:r>
            <a:r>
              <a:rPr sz="1400" spc="-10" dirty="0">
                <a:latin typeface="Times New Roman"/>
                <a:cs typeface="Times New Roman"/>
              </a:rPr>
              <a:t>Abfragen</a:t>
            </a:r>
            <a:endParaRPr sz="1400">
              <a:latin typeface="Times New Roman"/>
              <a:cs typeface="Times New Roman"/>
            </a:endParaRPr>
          </a:p>
          <a:p>
            <a:pPr marL="319405" lvl="1" indent="-155575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spc="-10" dirty="0">
                <a:latin typeface="Times New Roman"/>
                <a:cs typeface="Times New Roman"/>
              </a:rPr>
              <a:t>Alle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Minuten</a:t>
            </a:r>
            <a:endParaRPr sz="1400">
              <a:latin typeface="Times New Roman"/>
              <a:cs typeface="Times New Roman"/>
            </a:endParaRPr>
          </a:p>
          <a:p>
            <a:pPr marL="319405" marR="636270" lvl="1" indent="-155575">
              <a:lnSpc>
                <a:spcPct val="117300"/>
              </a:lnSpc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dirty="0">
                <a:latin typeface="Times New Roman"/>
                <a:cs typeface="Times New Roman"/>
              </a:rPr>
              <a:t>1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Sekunde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Pause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pro </a:t>
            </a:r>
            <a:r>
              <a:rPr sz="1400" spc="-10" dirty="0">
                <a:latin typeface="Times New Roman"/>
                <a:cs typeface="Times New Roman"/>
              </a:rPr>
              <a:t>Flugzeugtyp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2419" y="646163"/>
            <a:ext cx="2157095" cy="10223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63830" indent="-151130">
              <a:lnSpc>
                <a:spcPct val="100000"/>
              </a:lnSpc>
              <a:spcBef>
                <a:spcPts val="370"/>
              </a:spcBef>
              <a:buClr>
                <a:srgbClr val="003A6C"/>
              </a:buClr>
              <a:buFont typeface="Times New Roman"/>
              <a:buChar char="•"/>
              <a:tabLst>
                <a:tab pos="163830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Datenvalidierung</a:t>
            </a:r>
            <a:endParaRPr sz="1400">
              <a:latin typeface="Times New Roman"/>
              <a:cs typeface="Times New Roman"/>
            </a:endParaRPr>
          </a:p>
          <a:p>
            <a:pPr marL="319405" lvl="1" indent="-155575">
              <a:lnSpc>
                <a:spcPct val="100000"/>
              </a:lnSpc>
              <a:spcBef>
                <a:spcPts val="275"/>
              </a:spcBef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spc="-25" dirty="0">
                <a:latin typeface="Times New Roman"/>
                <a:cs typeface="Times New Roman"/>
              </a:rPr>
              <a:t>Tail-</a:t>
            </a:r>
            <a:r>
              <a:rPr sz="1400" dirty="0">
                <a:latin typeface="Times New Roman"/>
                <a:cs typeface="Times New Roman"/>
              </a:rPr>
              <a:t>Number-</a:t>
            </a:r>
            <a:r>
              <a:rPr sz="1400" spc="-10" dirty="0">
                <a:latin typeface="Times New Roman"/>
                <a:cs typeface="Times New Roman"/>
              </a:rPr>
              <a:t>Validierung</a:t>
            </a:r>
            <a:endParaRPr sz="1400">
              <a:latin typeface="Times New Roman"/>
              <a:cs typeface="Times New Roman"/>
            </a:endParaRPr>
          </a:p>
          <a:p>
            <a:pPr marL="319405" marR="665480" lvl="1" indent="-155575">
              <a:lnSpc>
                <a:spcPct val="117300"/>
              </a:lnSpc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spc="-10" dirty="0">
                <a:latin typeface="Times New Roman"/>
                <a:cs typeface="Times New Roman"/>
              </a:rPr>
              <a:t>Höhenangaben- Normalisierung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7" name="object 7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300" y="169869"/>
            <a:ext cx="284670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b="1" spc="10" dirty="0">
                <a:solidFill>
                  <a:srgbClr val="003A6C"/>
                </a:solidFill>
                <a:latin typeface="Times New Roman"/>
                <a:cs typeface="Times New Roman"/>
              </a:rPr>
              <a:t>Backend:</a:t>
            </a:r>
            <a:r>
              <a:rPr sz="1550" b="1" spc="15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550" b="1" spc="10" dirty="0">
                <a:solidFill>
                  <a:srgbClr val="003A6C"/>
                </a:solidFill>
                <a:latin typeface="Times New Roman"/>
                <a:cs typeface="Times New Roman"/>
              </a:rPr>
              <a:t>Technische</a:t>
            </a:r>
            <a:r>
              <a:rPr sz="1550" b="1" spc="15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550" b="1" spc="10" dirty="0">
                <a:solidFill>
                  <a:srgbClr val="003A6C"/>
                </a:solidFill>
                <a:latin typeface="Times New Roman"/>
                <a:cs typeface="Times New Roman"/>
              </a:rPr>
              <a:t>Details</a:t>
            </a:r>
            <a:r>
              <a:rPr sz="1550" b="1" spc="15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550" b="1" spc="-20" dirty="0">
                <a:solidFill>
                  <a:srgbClr val="003A6C"/>
                </a:solidFill>
                <a:latin typeface="Times New Roman"/>
                <a:cs typeface="Times New Roman"/>
              </a:rPr>
              <a:t>(ii)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14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133" y="548688"/>
            <a:ext cx="2017380" cy="22599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6075" y="2870914"/>
            <a:ext cx="20148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Figure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4: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Relationales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Datenmodell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7" name="object 7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300" y="169869"/>
            <a:ext cx="217170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b="1" dirty="0">
                <a:solidFill>
                  <a:srgbClr val="003A6C"/>
                </a:solidFill>
                <a:latin typeface="Times New Roman"/>
                <a:cs typeface="Times New Roman"/>
              </a:rPr>
              <a:t>Django</a:t>
            </a:r>
            <a:r>
              <a:rPr sz="1550" b="1" spc="18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550" b="1" dirty="0">
                <a:solidFill>
                  <a:srgbClr val="003A6C"/>
                </a:solidFill>
                <a:latin typeface="Times New Roman"/>
                <a:cs typeface="Times New Roman"/>
              </a:rPr>
              <a:t>Admin</a:t>
            </a:r>
            <a:r>
              <a:rPr sz="1550" b="1" spc="18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550" b="1" spc="-10" dirty="0">
                <a:solidFill>
                  <a:srgbClr val="003A6C"/>
                </a:solidFill>
                <a:latin typeface="Times New Roman"/>
                <a:cs typeface="Times New Roman"/>
              </a:rPr>
              <a:t>Interface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15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000" y="763562"/>
            <a:ext cx="2522879" cy="9681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8665" y="1794837"/>
            <a:ext cx="15297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Figure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5: </a:t>
            </a:r>
            <a:r>
              <a:rPr sz="1100" dirty="0">
                <a:latin typeface="Times New Roman"/>
                <a:cs typeface="Times New Roman"/>
              </a:rPr>
              <a:t>Admin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Übersicht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7825" y="763562"/>
            <a:ext cx="2468637" cy="11580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88071" y="1968290"/>
            <a:ext cx="15170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Figure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6:</a:t>
            </a:r>
            <a:r>
              <a:rPr sz="1100" spc="-10" dirty="0">
                <a:latin typeface="Times New Roman"/>
                <a:cs typeface="Times New Roman"/>
              </a:rPr>
              <a:t> Flugzeug-Details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9" name="object 9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API-</a:t>
            </a:r>
            <a:r>
              <a:rPr spc="-10" dirty="0"/>
              <a:t>Dokumentation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16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616471"/>
            <a:ext cx="3496945" cy="1014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54300"/>
              </a:lnSpc>
              <a:spcBef>
                <a:spcPts val="105"/>
              </a:spcBef>
            </a:pPr>
            <a:r>
              <a:rPr sz="1400" b="1" spc="10" dirty="0">
                <a:latin typeface="Times New Roman"/>
                <a:cs typeface="Times New Roman"/>
              </a:rPr>
              <a:t>Vollständiges</a:t>
            </a:r>
            <a:r>
              <a:rPr sz="1400" b="1" spc="165" dirty="0">
                <a:latin typeface="Times New Roman"/>
                <a:cs typeface="Times New Roman"/>
              </a:rPr>
              <a:t> </a:t>
            </a:r>
            <a:r>
              <a:rPr sz="1400" b="1" spc="10" dirty="0">
                <a:latin typeface="Times New Roman"/>
                <a:cs typeface="Times New Roman"/>
              </a:rPr>
              <a:t>API-Schema</a:t>
            </a:r>
            <a:r>
              <a:rPr sz="1400" b="1" spc="170" dirty="0">
                <a:latin typeface="Times New Roman"/>
                <a:cs typeface="Times New Roman"/>
              </a:rPr>
              <a:t> </a:t>
            </a:r>
            <a:r>
              <a:rPr sz="1400" b="1" spc="10" dirty="0">
                <a:latin typeface="Times New Roman"/>
                <a:cs typeface="Times New Roman"/>
              </a:rPr>
              <a:t>verfügbar</a:t>
            </a:r>
            <a:r>
              <a:rPr sz="1400" b="1" spc="16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unter: </a:t>
            </a:r>
            <a:r>
              <a:rPr sz="1400" u="sng" spc="-10" dirty="0">
                <a:uFill>
                  <a:solidFill>
                    <a:srgbClr val="003A6C"/>
                  </a:solidFill>
                </a:uFill>
                <a:latin typeface="Times New Roman"/>
                <a:cs typeface="Times New Roman"/>
                <a:hlinkClick r:id="rId2"/>
              </a:rPr>
              <a:t>https://fl</a:t>
            </a:r>
            <a:r>
              <a:rPr sz="1400" spc="-10" dirty="0">
                <a:latin typeface="Times New Roman"/>
                <a:cs typeface="Times New Roman"/>
                <a:hlinkClick r:id="rId2"/>
              </a:rPr>
              <a:t>i</a:t>
            </a:r>
            <a:r>
              <a:rPr sz="1400" u="sng" spc="-10" dirty="0">
                <a:uFill>
                  <a:solidFill>
                    <a:srgbClr val="003A6C"/>
                  </a:solidFill>
                </a:uFill>
                <a:latin typeface="Times New Roman"/>
                <a:cs typeface="Times New Roman"/>
                <a:hlinkClick r:id="rId2"/>
              </a:rPr>
              <a:t>ghts.davidki</a:t>
            </a:r>
            <a:r>
              <a:rPr sz="1400" spc="-10" dirty="0">
                <a:latin typeface="Times New Roman"/>
                <a:cs typeface="Times New Roman"/>
                <a:hlinkClick r:id="rId2"/>
              </a:rPr>
              <a:t>r</a:t>
            </a:r>
            <a:r>
              <a:rPr sz="1400" u="sng" spc="-10" dirty="0">
                <a:uFill>
                  <a:solidFill>
                    <a:srgbClr val="003A6C"/>
                  </a:solidFill>
                </a:uFill>
                <a:latin typeface="Times New Roman"/>
                <a:cs typeface="Times New Roman"/>
                <a:hlinkClick r:id="rId2"/>
              </a:rPr>
              <a:t>chner.de/swa</a:t>
            </a:r>
            <a:r>
              <a:rPr sz="1400" spc="-10" dirty="0">
                <a:latin typeface="Times New Roman"/>
                <a:cs typeface="Times New Roman"/>
                <a:hlinkClick r:id="rId2"/>
              </a:rPr>
              <a:t>gg</a:t>
            </a:r>
            <a:r>
              <a:rPr sz="1400" u="sng" spc="-10" dirty="0">
                <a:uFill>
                  <a:solidFill>
                    <a:srgbClr val="003A6C"/>
                  </a:solidFill>
                </a:uFill>
                <a:latin typeface="Times New Roman"/>
                <a:cs typeface="Times New Roman"/>
                <a:hlinkClick r:id="rId2"/>
              </a:rPr>
              <a:t>er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Endpoints: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9300" y="1588740"/>
            <a:ext cx="88265" cy="10928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400" spc="-50" dirty="0">
                <a:solidFill>
                  <a:srgbClr val="003A6C"/>
                </a:solidFill>
                <a:latin typeface="Times New Roman"/>
                <a:cs typeface="Times New Roman"/>
              </a:rPr>
              <a:t>•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spc="-50" dirty="0">
                <a:solidFill>
                  <a:srgbClr val="003A6C"/>
                </a:solidFill>
                <a:latin typeface="Times New Roman"/>
                <a:cs typeface="Times New Roman"/>
              </a:rPr>
              <a:t>•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spc="-50" dirty="0">
                <a:solidFill>
                  <a:srgbClr val="003A6C"/>
                </a:solidFill>
                <a:latin typeface="Times New Roman"/>
                <a:cs typeface="Times New Roman"/>
              </a:rPr>
              <a:t>•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spc="-50" dirty="0">
                <a:solidFill>
                  <a:srgbClr val="003A6C"/>
                </a:solidFill>
                <a:latin typeface="Times New Roman"/>
                <a:cs typeface="Times New Roman"/>
              </a:rPr>
              <a:t>•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307" y="1715707"/>
            <a:ext cx="1310005" cy="133985"/>
          </a:xfrm>
          <a:prstGeom prst="rect">
            <a:avLst/>
          </a:prstGeom>
          <a:solidFill>
            <a:srgbClr val="E6EBF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100" spc="-10" dirty="0">
                <a:latin typeface="Courier New"/>
                <a:cs typeface="Courier New"/>
              </a:rPr>
              <a:t>/api/airplanes/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993" y="1645976"/>
            <a:ext cx="12077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-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Alle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Flugzeuge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307" y="1982526"/>
            <a:ext cx="1909445" cy="133985"/>
          </a:xfrm>
          <a:prstGeom prst="rect">
            <a:avLst/>
          </a:prstGeom>
          <a:solidFill>
            <a:srgbClr val="E6EBF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100" spc="-10" dirty="0">
                <a:latin typeface="Courier New"/>
                <a:cs typeface="Courier New"/>
              </a:rPr>
              <a:t>/api/airplanes/{tail}/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4443" y="1912795"/>
            <a:ext cx="1703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-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Spezifisches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Flugzeug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307" y="2249345"/>
            <a:ext cx="1995170" cy="133985"/>
          </a:xfrm>
          <a:prstGeom prst="rect">
            <a:avLst/>
          </a:prstGeom>
          <a:solidFill>
            <a:srgbClr val="E6EBF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100" spc="-10" dirty="0">
                <a:latin typeface="Courier New"/>
                <a:cs typeface="Courier New"/>
              </a:rPr>
              <a:t>/api/airplanes/popular/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30078" y="2179614"/>
            <a:ext cx="1555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-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Populäre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Flugzeuge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3307" y="2516164"/>
            <a:ext cx="1310005" cy="133985"/>
          </a:xfrm>
          <a:prstGeom prst="rect">
            <a:avLst/>
          </a:prstGeom>
          <a:solidFill>
            <a:srgbClr val="E6EBF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100" spc="-10" dirty="0">
                <a:latin typeface="Courier New"/>
                <a:cs typeface="Courier New"/>
              </a:rPr>
              <a:t>/api/locations/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4993" y="2446433"/>
            <a:ext cx="1537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-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Alle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Positionsdaten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15" name="object 15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299" y="1432392"/>
            <a:ext cx="239458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/>
              <a:t>4</a:t>
            </a:r>
            <a:r>
              <a:rPr sz="2000" spc="125" dirty="0"/>
              <a:t> </a:t>
            </a:r>
            <a:r>
              <a:rPr sz="2000" spc="95" dirty="0"/>
              <a:t>Unity</a:t>
            </a:r>
            <a:r>
              <a:rPr sz="2000" spc="25" dirty="0"/>
              <a:t> </a:t>
            </a:r>
            <a:r>
              <a:rPr sz="2000" spc="85" dirty="0"/>
              <a:t>Anwendung</a:t>
            </a:r>
            <a:endParaRPr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F220A-7AEB-ADFA-94A3-0159981661B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50" dirty="0"/>
              <a:t>Hauptkomponenten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18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696481"/>
            <a:ext cx="3462654" cy="21062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400" b="1" spc="-10" dirty="0">
                <a:latin typeface="Times New Roman"/>
                <a:cs typeface="Times New Roman"/>
              </a:rPr>
              <a:t>AirplaneMapper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Verwaltung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der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Flugzeug-Objekte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spc="-10" dirty="0">
                <a:latin typeface="Times New Roman"/>
                <a:cs typeface="Times New Roman"/>
              </a:rPr>
              <a:t>Marker-Lifecycle-Management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Integration</a:t>
            </a:r>
            <a:r>
              <a:rPr sz="1400" spc="1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mit</a:t>
            </a:r>
            <a:r>
              <a:rPr sz="1400" spc="1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CoordinateFetcher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400" b="1" spc="-10" dirty="0">
                <a:latin typeface="Times New Roman"/>
                <a:cs typeface="Times New Roman"/>
              </a:rPr>
              <a:t>PlayerController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spc="-10" dirty="0">
                <a:latin typeface="Times New Roman"/>
                <a:cs typeface="Times New Roman"/>
              </a:rPr>
              <a:t>Kamera-</a:t>
            </a:r>
            <a:r>
              <a:rPr sz="1400" dirty="0">
                <a:latin typeface="Times New Roman"/>
                <a:cs typeface="Times New Roman"/>
              </a:rPr>
              <a:t>Steuerung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80" dirty="0">
                <a:latin typeface="Times New Roman"/>
                <a:cs typeface="Times New Roman"/>
              </a:rPr>
              <a:t>(WASD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+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Maus)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Zwei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Modi: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40" dirty="0">
                <a:latin typeface="Times New Roman"/>
                <a:cs typeface="Times New Roman"/>
              </a:rPr>
              <a:t>UI-</a:t>
            </a:r>
            <a:r>
              <a:rPr sz="1400" dirty="0">
                <a:latin typeface="Times New Roman"/>
                <a:cs typeface="Times New Roman"/>
              </a:rPr>
              <a:t>Modus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und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Bewegungsmodus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Konfigurierbare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Bewegungsparameter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00" y="169869"/>
            <a:ext cx="213296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60" dirty="0"/>
              <a:t>Hauptkomponenten</a:t>
            </a:r>
            <a:r>
              <a:rPr spc="-5" dirty="0"/>
              <a:t> </a:t>
            </a:r>
            <a:r>
              <a:rPr spc="-20" dirty="0"/>
              <a:t>(ii)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19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391198"/>
            <a:ext cx="2367915" cy="102679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400" b="1" spc="-10" dirty="0">
                <a:latin typeface="Times New Roman"/>
                <a:cs typeface="Times New Roman"/>
              </a:rPr>
              <a:t>ClickPlaneManager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Flugzeugauswahl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per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Raycast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Anzeige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von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Flugdetails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im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UI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Visual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Feedback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(Outline)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55" dirty="0"/>
              <a:t>Contents</a:t>
            </a:r>
            <a:endParaRPr sz="1950"/>
          </a:p>
        </p:txBody>
      </p:sp>
      <p:sp>
        <p:nvSpPr>
          <p:cNvPr id="3" name="object 3"/>
          <p:cNvSpPr txBox="1"/>
          <p:nvPr/>
        </p:nvSpPr>
        <p:spPr>
          <a:xfrm>
            <a:off x="5076047" y="224762"/>
            <a:ext cx="4451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3A6C"/>
                </a:solidFill>
                <a:latin typeface="Times New Roman"/>
                <a:cs typeface="Times New Roman"/>
              </a:rPr>
              <a:t>2</a:t>
            </a:r>
            <a:r>
              <a:rPr sz="1400" b="1" spc="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400" b="1" spc="50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400" b="1" spc="1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460" y="678523"/>
            <a:ext cx="160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1.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6832" y="729450"/>
            <a:ext cx="1346835" cy="149860"/>
          </a:xfrm>
          <a:custGeom>
            <a:avLst/>
            <a:gdLst/>
            <a:ahLst/>
            <a:cxnLst/>
            <a:rect l="l" t="t" r="r" b="b"/>
            <a:pathLst>
              <a:path w="1346835" h="149859">
                <a:moveTo>
                  <a:pt x="1272105" y="149352"/>
                </a:moveTo>
                <a:lnTo>
                  <a:pt x="74676" y="149352"/>
                </a:lnTo>
                <a:lnTo>
                  <a:pt x="45608" y="143483"/>
                </a:lnTo>
                <a:lnTo>
                  <a:pt x="21872" y="127479"/>
                </a:lnTo>
                <a:lnTo>
                  <a:pt x="5868" y="103743"/>
                </a:lnTo>
                <a:lnTo>
                  <a:pt x="0" y="74676"/>
                </a:lnTo>
                <a:lnTo>
                  <a:pt x="5868" y="45608"/>
                </a:lnTo>
                <a:lnTo>
                  <a:pt x="21872" y="21872"/>
                </a:lnTo>
                <a:lnTo>
                  <a:pt x="45608" y="5868"/>
                </a:lnTo>
                <a:lnTo>
                  <a:pt x="74676" y="0"/>
                </a:lnTo>
                <a:lnTo>
                  <a:pt x="1272105" y="0"/>
                </a:lnTo>
                <a:lnTo>
                  <a:pt x="1301172" y="5868"/>
                </a:lnTo>
                <a:lnTo>
                  <a:pt x="1324909" y="21872"/>
                </a:lnTo>
                <a:lnTo>
                  <a:pt x="1340913" y="45608"/>
                </a:lnTo>
                <a:lnTo>
                  <a:pt x="1346781" y="74676"/>
                </a:lnTo>
                <a:lnTo>
                  <a:pt x="1340913" y="103743"/>
                </a:lnTo>
                <a:lnTo>
                  <a:pt x="1324909" y="127479"/>
                </a:lnTo>
                <a:lnTo>
                  <a:pt x="1301172" y="143483"/>
                </a:lnTo>
                <a:lnTo>
                  <a:pt x="1272105" y="149352"/>
                </a:lnTo>
                <a:close/>
              </a:path>
            </a:pathLst>
          </a:custGeom>
          <a:solidFill>
            <a:srgbClr val="809D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6362" y="699076"/>
            <a:ext cx="124777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dirty="0">
                <a:solidFill>
                  <a:srgbClr val="FFFFFF"/>
                </a:solidFill>
                <a:latin typeface="Times New Roman"/>
                <a:cs typeface="Times New Roman"/>
                <a:hlinkClick r:id="rId2" action="ppaction://hlinksldjump"/>
              </a:rPr>
              <a:t>Motivation</a:t>
            </a:r>
            <a:r>
              <a:rPr sz="950" spc="145" dirty="0">
                <a:solidFill>
                  <a:srgbClr val="FFFFFF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950" dirty="0">
                <a:solidFill>
                  <a:srgbClr val="FFFFFF"/>
                </a:solidFill>
                <a:latin typeface="Times New Roman"/>
                <a:cs typeface="Times New Roman"/>
                <a:hlinkClick r:id="rId2" action="ppaction://hlinksldjump"/>
              </a:rPr>
              <a:t>und</a:t>
            </a:r>
            <a:r>
              <a:rPr sz="950" spc="145" dirty="0">
                <a:solidFill>
                  <a:srgbClr val="FFFFFF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  <a:hlinkClick r:id="rId2" action="ppaction://hlinksldjump"/>
              </a:rPr>
              <a:t>Kontext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3820" y="953224"/>
            <a:ext cx="160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2.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0192" y="1004151"/>
            <a:ext cx="1276350" cy="149860"/>
          </a:xfrm>
          <a:custGeom>
            <a:avLst/>
            <a:gdLst/>
            <a:ahLst/>
            <a:cxnLst/>
            <a:rect l="l" t="t" r="r" b="b"/>
            <a:pathLst>
              <a:path w="1276350" h="149859">
                <a:moveTo>
                  <a:pt x="1201412" y="149352"/>
                </a:moveTo>
                <a:lnTo>
                  <a:pt x="74676" y="149352"/>
                </a:lnTo>
                <a:lnTo>
                  <a:pt x="45608" y="143483"/>
                </a:lnTo>
                <a:lnTo>
                  <a:pt x="21872" y="127479"/>
                </a:lnTo>
                <a:lnTo>
                  <a:pt x="5868" y="103743"/>
                </a:lnTo>
                <a:lnTo>
                  <a:pt x="0" y="74676"/>
                </a:lnTo>
                <a:lnTo>
                  <a:pt x="5868" y="45608"/>
                </a:lnTo>
                <a:lnTo>
                  <a:pt x="21872" y="21872"/>
                </a:lnTo>
                <a:lnTo>
                  <a:pt x="45608" y="5868"/>
                </a:lnTo>
                <a:lnTo>
                  <a:pt x="74676" y="0"/>
                </a:lnTo>
                <a:lnTo>
                  <a:pt x="1201412" y="0"/>
                </a:lnTo>
                <a:lnTo>
                  <a:pt x="1230479" y="5868"/>
                </a:lnTo>
                <a:lnTo>
                  <a:pt x="1254216" y="21872"/>
                </a:lnTo>
                <a:lnTo>
                  <a:pt x="1270219" y="45608"/>
                </a:lnTo>
                <a:lnTo>
                  <a:pt x="1276088" y="74676"/>
                </a:lnTo>
                <a:lnTo>
                  <a:pt x="1270219" y="103743"/>
                </a:lnTo>
                <a:lnTo>
                  <a:pt x="1254216" y="127479"/>
                </a:lnTo>
                <a:lnTo>
                  <a:pt x="1230479" y="143483"/>
                </a:lnTo>
                <a:lnTo>
                  <a:pt x="1201412" y="149352"/>
                </a:lnTo>
                <a:close/>
              </a:path>
            </a:pathLst>
          </a:custGeom>
          <a:solidFill>
            <a:srgbClr val="809D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29722" y="973777"/>
            <a:ext cx="117729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Vergleichbare</a:t>
            </a:r>
            <a:r>
              <a:rPr sz="950" spc="85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  <a:hlinkClick r:id="rId3" action="ppaction://hlinksldjump"/>
              </a:rPr>
              <a:t>Projekte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7180" y="1227925"/>
            <a:ext cx="160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3.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93552" y="1278852"/>
            <a:ext cx="1057910" cy="149860"/>
          </a:xfrm>
          <a:custGeom>
            <a:avLst/>
            <a:gdLst/>
            <a:ahLst/>
            <a:cxnLst/>
            <a:rect l="l" t="t" r="r" b="b"/>
            <a:pathLst>
              <a:path w="1057910" h="149859">
                <a:moveTo>
                  <a:pt x="982611" y="149352"/>
                </a:moveTo>
                <a:lnTo>
                  <a:pt x="74676" y="149352"/>
                </a:lnTo>
                <a:lnTo>
                  <a:pt x="45608" y="143483"/>
                </a:lnTo>
                <a:lnTo>
                  <a:pt x="21872" y="127479"/>
                </a:lnTo>
                <a:lnTo>
                  <a:pt x="5868" y="103743"/>
                </a:lnTo>
                <a:lnTo>
                  <a:pt x="0" y="74676"/>
                </a:lnTo>
                <a:lnTo>
                  <a:pt x="5868" y="45608"/>
                </a:lnTo>
                <a:lnTo>
                  <a:pt x="21872" y="21872"/>
                </a:lnTo>
                <a:lnTo>
                  <a:pt x="45608" y="5868"/>
                </a:lnTo>
                <a:lnTo>
                  <a:pt x="74676" y="0"/>
                </a:lnTo>
                <a:lnTo>
                  <a:pt x="982611" y="0"/>
                </a:lnTo>
                <a:lnTo>
                  <a:pt x="1011678" y="5868"/>
                </a:lnTo>
                <a:lnTo>
                  <a:pt x="1035415" y="21872"/>
                </a:lnTo>
                <a:lnTo>
                  <a:pt x="1051419" y="45608"/>
                </a:lnTo>
                <a:lnTo>
                  <a:pt x="1057287" y="74676"/>
                </a:lnTo>
                <a:lnTo>
                  <a:pt x="1051419" y="103743"/>
                </a:lnTo>
                <a:lnTo>
                  <a:pt x="1035415" y="127479"/>
                </a:lnTo>
                <a:lnTo>
                  <a:pt x="1011678" y="143483"/>
                </a:lnTo>
                <a:lnTo>
                  <a:pt x="982611" y="149352"/>
                </a:lnTo>
                <a:close/>
              </a:path>
            </a:pathLst>
          </a:custGeom>
          <a:solidFill>
            <a:srgbClr val="809D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3082" y="1248479"/>
            <a:ext cx="95885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  <a:hlinkClick r:id="rId4" action="ppaction://hlinksldjump"/>
              </a:rPr>
              <a:t>Systemarchitektur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0539" y="1502626"/>
            <a:ext cx="160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06912" y="1553553"/>
            <a:ext cx="1070610" cy="149860"/>
          </a:xfrm>
          <a:custGeom>
            <a:avLst/>
            <a:gdLst/>
            <a:ahLst/>
            <a:cxnLst/>
            <a:rect l="l" t="t" r="r" b="b"/>
            <a:pathLst>
              <a:path w="1070610" h="149860">
                <a:moveTo>
                  <a:pt x="995555" y="149352"/>
                </a:moveTo>
                <a:lnTo>
                  <a:pt x="74676" y="149352"/>
                </a:lnTo>
                <a:lnTo>
                  <a:pt x="45608" y="143483"/>
                </a:lnTo>
                <a:lnTo>
                  <a:pt x="21872" y="127479"/>
                </a:lnTo>
                <a:lnTo>
                  <a:pt x="5868" y="103743"/>
                </a:lnTo>
                <a:lnTo>
                  <a:pt x="0" y="74676"/>
                </a:lnTo>
                <a:lnTo>
                  <a:pt x="5868" y="45608"/>
                </a:lnTo>
                <a:lnTo>
                  <a:pt x="21872" y="21872"/>
                </a:lnTo>
                <a:lnTo>
                  <a:pt x="45608" y="5868"/>
                </a:lnTo>
                <a:lnTo>
                  <a:pt x="74676" y="0"/>
                </a:lnTo>
                <a:lnTo>
                  <a:pt x="995555" y="0"/>
                </a:lnTo>
                <a:lnTo>
                  <a:pt x="1024622" y="5868"/>
                </a:lnTo>
                <a:lnTo>
                  <a:pt x="1048359" y="21872"/>
                </a:lnTo>
                <a:lnTo>
                  <a:pt x="1064363" y="45608"/>
                </a:lnTo>
                <a:lnTo>
                  <a:pt x="1070231" y="74676"/>
                </a:lnTo>
                <a:lnTo>
                  <a:pt x="1064363" y="103743"/>
                </a:lnTo>
                <a:lnTo>
                  <a:pt x="1048359" y="127479"/>
                </a:lnTo>
                <a:lnTo>
                  <a:pt x="1024622" y="143483"/>
                </a:lnTo>
                <a:lnTo>
                  <a:pt x="995555" y="149352"/>
                </a:lnTo>
                <a:close/>
              </a:path>
            </a:pathLst>
          </a:custGeom>
          <a:solidFill>
            <a:srgbClr val="809D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56442" y="1523180"/>
            <a:ext cx="97155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Unity</a:t>
            </a:r>
            <a:r>
              <a:rPr sz="950" spc="90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  <a:hlinkClick r:id="rId5" action="ppaction://hlinksldjump"/>
              </a:rPr>
              <a:t>Anwendung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3900" y="1777327"/>
            <a:ext cx="160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5.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20272" y="1828254"/>
            <a:ext cx="694055" cy="149860"/>
          </a:xfrm>
          <a:custGeom>
            <a:avLst/>
            <a:gdLst/>
            <a:ahLst/>
            <a:cxnLst/>
            <a:rect l="l" t="t" r="r" b="b"/>
            <a:pathLst>
              <a:path w="694055" h="149860">
                <a:moveTo>
                  <a:pt x="619312" y="149352"/>
                </a:moveTo>
                <a:lnTo>
                  <a:pt x="74676" y="149352"/>
                </a:lnTo>
                <a:lnTo>
                  <a:pt x="45608" y="143483"/>
                </a:lnTo>
                <a:lnTo>
                  <a:pt x="21872" y="127479"/>
                </a:lnTo>
                <a:lnTo>
                  <a:pt x="5868" y="103743"/>
                </a:lnTo>
                <a:lnTo>
                  <a:pt x="0" y="74676"/>
                </a:lnTo>
                <a:lnTo>
                  <a:pt x="5868" y="45608"/>
                </a:lnTo>
                <a:lnTo>
                  <a:pt x="21872" y="21872"/>
                </a:lnTo>
                <a:lnTo>
                  <a:pt x="45608" y="5868"/>
                </a:lnTo>
                <a:lnTo>
                  <a:pt x="74676" y="0"/>
                </a:lnTo>
                <a:lnTo>
                  <a:pt x="619312" y="0"/>
                </a:lnTo>
                <a:lnTo>
                  <a:pt x="648380" y="5868"/>
                </a:lnTo>
                <a:lnTo>
                  <a:pt x="672116" y="21872"/>
                </a:lnTo>
                <a:lnTo>
                  <a:pt x="688120" y="45608"/>
                </a:lnTo>
                <a:lnTo>
                  <a:pt x="693988" y="74676"/>
                </a:lnTo>
                <a:lnTo>
                  <a:pt x="688120" y="103743"/>
                </a:lnTo>
                <a:lnTo>
                  <a:pt x="672116" y="127479"/>
                </a:lnTo>
                <a:lnTo>
                  <a:pt x="648380" y="143483"/>
                </a:lnTo>
                <a:lnTo>
                  <a:pt x="619312" y="149352"/>
                </a:lnTo>
                <a:close/>
              </a:path>
            </a:pathLst>
          </a:custGeom>
          <a:solidFill>
            <a:srgbClr val="809D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69802" y="1797880"/>
            <a:ext cx="59499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  <a:hlinkClick r:id="rId6" action="ppaction://hlinksldjump"/>
              </a:rPr>
              <a:t>Interaktion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97259" y="2052028"/>
            <a:ext cx="160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6.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33632" y="2102955"/>
            <a:ext cx="1119505" cy="149860"/>
          </a:xfrm>
          <a:custGeom>
            <a:avLst/>
            <a:gdLst/>
            <a:ahLst/>
            <a:cxnLst/>
            <a:rect l="l" t="t" r="r" b="b"/>
            <a:pathLst>
              <a:path w="1119505" h="149860">
                <a:moveTo>
                  <a:pt x="1044468" y="149352"/>
                </a:moveTo>
                <a:lnTo>
                  <a:pt x="74676" y="149352"/>
                </a:lnTo>
                <a:lnTo>
                  <a:pt x="45608" y="143483"/>
                </a:lnTo>
                <a:lnTo>
                  <a:pt x="21872" y="127479"/>
                </a:lnTo>
                <a:lnTo>
                  <a:pt x="5868" y="103743"/>
                </a:lnTo>
                <a:lnTo>
                  <a:pt x="0" y="74676"/>
                </a:lnTo>
                <a:lnTo>
                  <a:pt x="5868" y="45608"/>
                </a:lnTo>
                <a:lnTo>
                  <a:pt x="21872" y="21872"/>
                </a:lnTo>
                <a:lnTo>
                  <a:pt x="45608" y="5868"/>
                </a:lnTo>
                <a:lnTo>
                  <a:pt x="74676" y="0"/>
                </a:lnTo>
                <a:lnTo>
                  <a:pt x="1044468" y="0"/>
                </a:lnTo>
                <a:lnTo>
                  <a:pt x="1073535" y="5868"/>
                </a:lnTo>
                <a:lnTo>
                  <a:pt x="1097272" y="21872"/>
                </a:lnTo>
                <a:lnTo>
                  <a:pt x="1113275" y="45608"/>
                </a:lnTo>
                <a:lnTo>
                  <a:pt x="1119144" y="74676"/>
                </a:lnTo>
                <a:lnTo>
                  <a:pt x="1113275" y="103743"/>
                </a:lnTo>
                <a:lnTo>
                  <a:pt x="1097272" y="127479"/>
                </a:lnTo>
                <a:lnTo>
                  <a:pt x="1073535" y="143483"/>
                </a:lnTo>
                <a:lnTo>
                  <a:pt x="1044468" y="149352"/>
                </a:lnTo>
                <a:close/>
              </a:path>
            </a:pathLst>
          </a:custGeom>
          <a:solidFill>
            <a:srgbClr val="809D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983162" y="2072582"/>
            <a:ext cx="1020444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  <a:hlinkClick r:id="rId7" action="ppaction://hlinksldjump"/>
              </a:rPr>
              <a:t>Herausforderungen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10620" y="2326729"/>
            <a:ext cx="160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7.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146992" y="2377656"/>
            <a:ext cx="428625" cy="149860"/>
          </a:xfrm>
          <a:custGeom>
            <a:avLst/>
            <a:gdLst/>
            <a:ahLst/>
            <a:cxnLst/>
            <a:rect l="l" t="t" r="r" b="b"/>
            <a:pathLst>
              <a:path w="428625" h="149860">
                <a:moveTo>
                  <a:pt x="353715" y="149352"/>
                </a:moveTo>
                <a:lnTo>
                  <a:pt x="74676" y="149352"/>
                </a:lnTo>
                <a:lnTo>
                  <a:pt x="45608" y="143483"/>
                </a:lnTo>
                <a:lnTo>
                  <a:pt x="21872" y="127479"/>
                </a:lnTo>
                <a:lnTo>
                  <a:pt x="5868" y="103743"/>
                </a:lnTo>
                <a:lnTo>
                  <a:pt x="0" y="74676"/>
                </a:lnTo>
                <a:lnTo>
                  <a:pt x="5868" y="45608"/>
                </a:lnTo>
                <a:lnTo>
                  <a:pt x="21872" y="21872"/>
                </a:lnTo>
                <a:lnTo>
                  <a:pt x="45608" y="5868"/>
                </a:lnTo>
                <a:lnTo>
                  <a:pt x="74676" y="0"/>
                </a:lnTo>
                <a:lnTo>
                  <a:pt x="353715" y="0"/>
                </a:lnTo>
                <a:lnTo>
                  <a:pt x="382782" y="5868"/>
                </a:lnTo>
                <a:lnTo>
                  <a:pt x="406519" y="21872"/>
                </a:lnTo>
                <a:lnTo>
                  <a:pt x="422522" y="45608"/>
                </a:lnTo>
                <a:lnTo>
                  <a:pt x="428391" y="74676"/>
                </a:lnTo>
                <a:lnTo>
                  <a:pt x="422522" y="103743"/>
                </a:lnTo>
                <a:lnTo>
                  <a:pt x="406519" y="127479"/>
                </a:lnTo>
                <a:lnTo>
                  <a:pt x="382782" y="143483"/>
                </a:lnTo>
                <a:lnTo>
                  <a:pt x="353715" y="149352"/>
                </a:lnTo>
                <a:close/>
              </a:path>
            </a:pathLst>
          </a:custGeom>
          <a:solidFill>
            <a:srgbClr val="809D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196522" y="2347283"/>
            <a:ext cx="32956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20" dirty="0">
                <a:solidFill>
                  <a:srgbClr val="FFFFFF"/>
                </a:solidFill>
                <a:latin typeface="Times New Roman"/>
                <a:cs typeface="Times New Roman"/>
                <a:hlinkClick r:id="rId8" action="ppaction://hlinksldjump"/>
              </a:rPr>
              <a:t>Demo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60352" y="2669781"/>
            <a:ext cx="566420" cy="149860"/>
          </a:xfrm>
          <a:custGeom>
            <a:avLst/>
            <a:gdLst/>
            <a:ahLst/>
            <a:cxnLst/>
            <a:rect l="l" t="t" r="r" b="b"/>
            <a:pathLst>
              <a:path w="566419" h="149860">
                <a:moveTo>
                  <a:pt x="491617" y="149352"/>
                </a:moveTo>
                <a:lnTo>
                  <a:pt x="74676" y="149352"/>
                </a:lnTo>
                <a:lnTo>
                  <a:pt x="45608" y="143483"/>
                </a:lnTo>
                <a:lnTo>
                  <a:pt x="21872" y="127479"/>
                </a:lnTo>
                <a:lnTo>
                  <a:pt x="5868" y="103743"/>
                </a:lnTo>
                <a:lnTo>
                  <a:pt x="0" y="74676"/>
                </a:lnTo>
                <a:lnTo>
                  <a:pt x="5868" y="45608"/>
                </a:lnTo>
                <a:lnTo>
                  <a:pt x="21872" y="21872"/>
                </a:lnTo>
                <a:lnTo>
                  <a:pt x="45608" y="5868"/>
                </a:lnTo>
                <a:lnTo>
                  <a:pt x="74676" y="0"/>
                </a:lnTo>
                <a:lnTo>
                  <a:pt x="491617" y="0"/>
                </a:lnTo>
                <a:lnTo>
                  <a:pt x="520684" y="5868"/>
                </a:lnTo>
                <a:lnTo>
                  <a:pt x="544420" y="21872"/>
                </a:lnTo>
                <a:lnTo>
                  <a:pt x="560424" y="45608"/>
                </a:lnTo>
                <a:lnTo>
                  <a:pt x="566293" y="74676"/>
                </a:lnTo>
                <a:lnTo>
                  <a:pt x="560424" y="103743"/>
                </a:lnTo>
                <a:lnTo>
                  <a:pt x="544420" y="127479"/>
                </a:lnTo>
                <a:lnTo>
                  <a:pt x="520684" y="143483"/>
                </a:lnTo>
                <a:lnTo>
                  <a:pt x="491617" y="149352"/>
                </a:lnTo>
                <a:close/>
              </a:path>
            </a:pathLst>
          </a:custGeom>
          <a:solidFill>
            <a:srgbClr val="809D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09882" y="2639408"/>
            <a:ext cx="467359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  <a:hlinkClick r:id="rId9" action="ppaction://hlinksldjump"/>
              </a:rPr>
              <a:t>Ausblick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23980" y="2603741"/>
            <a:ext cx="958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6455" algn="l"/>
              </a:tabLst>
            </a:pP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8.</a:t>
            </a:r>
            <a:r>
              <a:rPr sz="1400" b="1" dirty="0">
                <a:solidFill>
                  <a:srgbClr val="003A6C"/>
                </a:solidFill>
                <a:latin typeface="Times New Roman"/>
                <a:cs typeface="Times New Roman"/>
              </a:rPr>
              <a:t>	</a:t>
            </a:r>
            <a:r>
              <a:rPr sz="1400" spc="-50" dirty="0">
                <a:latin typeface="Times New Roman"/>
                <a:cs typeface="Times New Roman"/>
              </a:rPr>
              <a:t>+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13335" y="2669781"/>
            <a:ext cx="367665" cy="149860"/>
          </a:xfrm>
          <a:custGeom>
            <a:avLst/>
            <a:gdLst/>
            <a:ahLst/>
            <a:cxnLst/>
            <a:rect l="l" t="t" r="r" b="b"/>
            <a:pathLst>
              <a:path w="367664" h="149860">
                <a:moveTo>
                  <a:pt x="292854" y="149352"/>
                </a:moveTo>
                <a:lnTo>
                  <a:pt x="74676" y="149352"/>
                </a:lnTo>
                <a:lnTo>
                  <a:pt x="45608" y="143483"/>
                </a:lnTo>
                <a:lnTo>
                  <a:pt x="21872" y="127479"/>
                </a:lnTo>
                <a:lnTo>
                  <a:pt x="5868" y="103743"/>
                </a:lnTo>
                <a:lnTo>
                  <a:pt x="0" y="74676"/>
                </a:lnTo>
                <a:lnTo>
                  <a:pt x="5868" y="45608"/>
                </a:lnTo>
                <a:lnTo>
                  <a:pt x="21872" y="21872"/>
                </a:lnTo>
                <a:lnTo>
                  <a:pt x="45608" y="5868"/>
                </a:lnTo>
                <a:lnTo>
                  <a:pt x="74676" y="0"/>
                </a:lnTo>
                <a:lnTo>
                  <a:pt x="292854" y="0"/>
                </a:lnTo>
                <a:lnTo>
                  <a:pt x="321921" y="5868"/>
                </a:lnTo>
                <a:lnTo>
                  <a:pt x="345658" y="21872"/>
                </a:lnTo>
                <a:lnTo>
                  <a:pt x="361661" y="45608"/>
                </a:lnTo>
                <a:lnTo>
                  <a:pt x="367530" y="74676"/>
                </a:lnTo>
                <a:lnTo>
                  <a:pt x="361661" y="103743"/>
                </a:lnTo>
                <a:lnTo>
                  <a:pt x="345658" y="127479"/>
                </a:lnTo>
                <a:lnTo>
                  <a:pt x="321921" y="143483"/>
                </a:lnTo>
                <a:lnTo>
                  <a:pt x="292854" y="149352"/>
                </a:lnTo>
                <a:close/>
              </a:path>
            </a:pathLst>
          </a:custGeom>
          <a:solidFill>
            <a:srgbClr val="809D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162865" y="2639408"/>
            <a:ext cx="26860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-10" dirty="0">
                <a:solidFill>
                  <a:srgbClr val="FFFFFF"/>
                </a:solidFill>
                <a:latin typeface="Times New Roman"/>
                <a:cs typeface="Times New Roman"/>
                <a:hlinkClick r:id="rId10" action="ppaction://hlinksldjump"/>
              </a:rPr>
              <a:t>Fazit</a:t>
            </a:r>
            <a:endParaRPr sz="95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31" name="object 31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92787" y="3077548"/>
            <a:ext cx="305244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dirty="0">
                <a:latin typeface="Times New Roman"/>
                <a:cs typeface="Times New Roman"/>
              </a:rPr>
              <a:t>V</a:t>
            </a:r>
            <a:r>
              <a:rPr sz="950" cap="small" dirty="0">
                <a:latin typeface="Times New Roman"/>
                <a:cs typeface="Times New Roman"/>
              </a:rPr>
              <a:t>isualizi</a:t>
            </a:r>
            <a:r>
              <a:rPr sz="950" dirty="0">
                <a:latin typeface="Times New Roman"/>
                <a:cs typeface="Times New Roman"/>
              </a:rPr>
              <a:t>ng</a:t>
            </a:r>
            <a:r>
              <a:rPr sz="950" spc="70" dirty="0">
                <a:latin typeface="Times New Roman"/>
                <a:cs typeface="Times New Roman"/>
              </a:rPr>
              <a:t> </a:t>
            </a:r>
            <a:r>
              <a:rPr sz="950" dirty="0">
                <a:latin typeface="Times New Roman"/>
                <a:cs typeface="Times New Roman"/>
              </a:rPr>
              <a:t>pr</a:t>
            </a:r>
            <a:r>
              <a:rPr sz="950" cap="small" dirty="0">
                <a:latin typeface="Times New Roman"/>
                <a:cs typeface="Times New Roman"/>
              </a:rPr>
              <a:t>ivate</a:t>
            </a:r>
            <a:r>
              <a:rPr sz="950" spc="75" dirty="0">
                <a:latin typeface="Times New Roman"/>
                <a:cs typeface="Times New Roman"/>
              </a:rPr>
              <a:t> </a:t>
            </a:r>
            <a:r>
              <a:rPr sz="950" cap="small" dirty="0">
                <a:latin typeface="Times New Roman"/>
                <a:cs typeface="Times New Roman"/>
              </a:rPr>
              <a:t>pla</a:t>
            </a:r>
            <a:r>
              <a:rPr sz="950" dirty="0">
                <a:latin typeface="Times New Roman"/>
                <a:cs typeface="Times New Roman"/>
              </a:rPr>
              <a:t>n</a:t>
            </a:r>
            <a:r>
              <a:rPr sz="950" cap="small" dirty="0">
                <a:latin typeface="Times New Roman"/>
                <a:cs typeface="Times New Roman"/>
              </a:rPr>
              <a:t>e</a:t>
            </a:r>
            <a:r>
              <a:rPr sz="950" spc="75" dirty="0">
                <a:latin typeface="Times New Roman"/>
                <a:cs typeface="Times New Roman"/>
              </a:rPr>
              <a:t> </a:t>
            </a:r>
            <a:r>
              <a:rPr sz="950" cap="small" dirty="0">
                <a:latin typeface="Times New Roman"/>
                <a:cs typeface="Times New Roman"/>
              </a:rPr>
              <a:t>travel</a:t>
            </a:r>
            <a:r>
              <a:rPr sz="950" spc="275" dirty="0">
                <a:latin typeface="Times New Roman"/>
                <a:cs typeface="Times New Roman"/>
              </a:rPr>
              <a:t>  </a:t>
            </a:r>
            <a:r>
              <a:rPr sz="950" spc="-10" dirty="0">
                <a:latin typeface="Times New Roman"/>
                <a:cs typeface="Times New Roman"/>
              </a:rPr>
              <a:t>Kulturwissenschaften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402ECD49-04BC-8437-E310-15E4CA00708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Datenfluss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20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618782"/>
            <a:ext cx="4229735" cy="2028189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36220" indent="-223520">
              <a:lnSpc>
                <a:spcPct val="100000"/>
              </a:lnSpc>
              <a:spcBef>
                <a:spcPts val="390"/>
              </a:spcBef>
              <a:buClr>
                <a:srgbClr val="003A6C"/>
              </a:buClr>
              <a:buAutoNum type="arabicPeriod"/>
              <a:tabLst>
                <a:tab pos="236220" algn="l"/>
              </a:tabLst>
            </a:pPr>
            <a:r>
              <a:rPr sz="1400" b="1" dirty="0">
                <a:latin typeface="Times New Roman"/>
                <a:cs typeface="Times New Roman"/>
              </a:rPr>
              <a:t>CoordinateFetcher</a:t>
            </a:r>
            <a:r>
              <a:rPr sz="1400" b="1" spc="1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ruft</a:t>
            </a:r>
            <a:r>
              <a:rPr sz="1400" spc="1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Django-</a:t>
            </a:r>
            <a:r>
              <a:rPr sz="1400" spc="-20" dirty="0">
                <a:latin typeface="Times New Roman"/>
                <a:cs typeface="Times New Roman"/>
              </a:rPr>
              <a:t>API</a:t>
            </a:r>
            <a:r>
              <a:rPr sz="1400" spc="19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ab</a:t>
            </a:r>
            <a:endParaRPr sz="14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AutoNum type="arabicPeriod"/>
              <a:tabLst>
                <a:tab pos="236220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JSON-</a:t>
            </a:r>
            <a:r>
              <a:rPr sz="1400" b="1" dirty="0">
                <a:latin typeface="Times New Roman"/>
                <a:cs typeface="Times New Roman"/>
              </a:rPr>
              <a:t>Daten</a:t>
            </a:r>
            <a:r>
              <a:rPr sz="1400" b="1" spc="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werden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3D-</a:t>
            </a:r>
            <a:r>
              <a:rPr sz="1400" dirty="0">
                <a:latin typeface="Times New Roman"/>
                <a:cs typeface="Times New Roman"/>
              </a:rPr>
              <a:t>Koordinaten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umgewandelt</a:t>
            </a:r>
            <a:endParaRPr sz="1400">
              <a:latin typeface="Times New Roman"/>
              <a:cs typeface="Times New Roman"/>
            </a:endParaRPr>
          </a:p>
          <a:p>
            <a:pPr marL="387350" lvl="1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387350" algn="l"/>
              </a:tabLst>
            </a:pPr>
            <a:r>
              <a:rPr sz="1400" dirty="0">
                <a:latin typeface="Times New Roman"/>
                <a:cs typeface="Times New Roman"/>
              </a:rPr>
              <a:t>Latitude/Longitude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180" dirty="0">
                <a:latin typeface="Times New Roman"/>
                <a:cs typeface="Times New Roman"/>
              </a:rPr>
              <a:t>→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3D-Position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auf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Globus</a:t>
            </a:r>
            <a:endParaRPr sz="1400">
              <a:latin typeface="Times New Roman"/>
              <a:cs typeface="Times New Roman"/>
            </a:endParaRPr>
          </a:p>
          <a:p>
            <a:pPr marL="387350" lvl="1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387350" algn="l"/>
              </a:tabLst>
            </a:pPr>
            <a:r>
              <a:rPr sz="1400" dirty="0">
                <a:latin typeface="Times New Roman"/>
                <a:cs typeface="Times New Roman"/>
              </a:rPr>
              <a:t>Altitude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180" dirty="0">
                <a:latin typeface="Times New Roman"/>
                <a:cs typeface="Times New Roman"/>
              </a:rPr>
              <a:t>→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Radialer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Offset</a:t>
            </a:r>
            <a:endParaRPr sz="14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AutoNum type="arabicPeriod"/>
              <a:tabLst>
                <a:tab pos="236220" algn="l"/>
              </a:tabLst>
            </a:pPr>
            <a:r>
              <a:rPr sz="1400" b="1" dirty="0">
                <a:latin typeface="Times New Roman"/>
                <a:cs typeface="Times New Roman"/>
              </a:rPr>
              <a:t>Flugzeug-Prefabs</a:t>
            </a:r>
            <a:r>
              <a:rPr sz="1400" b="1" spc="2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werden</a:t>
            </a:r>
            <a:r>
              <a:rPr sz="1400" spc="2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instanziiert</a:t>
            </a:r>
            <a:endParaRPr sz="14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AutoNum type="arabicPeriod"/>
              <a:tabLst>
                <a:tab pos="236220" algn="l"/>
              </a:tabLst>
            </a:pPr>
            <a:r>
              <a:rPr sz="1400" b="1" spc="10" dirty="0">
                <a:latin typeface="Times New Roman"/>
                <a:cs typeface="Times New Roman"/>
              </a:rPr>
              <a:t>Coroutine</a:t>
            </a:r>
            <a:r>
              <a:rPr sz="1400" b="1" spc="45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spielt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Route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zeitkomprimiert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ab</a:t>
            </a:r>
            <a:endParaRPr sz="14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AutoNum type="arabicPeriod"/>
              <a:tabLst>
                <a:tab pos="236220" algn="l"/>
              </a:tabLst>
            </a:pPr>
            <a:r>
              <a:rPr sz="1400" b="1" dirty="0">
                <a:latin typeface="Times New Roman"/>
                <a:cs typeface="Times New Roman"/>
              </a:rPr>
              <a:t>Marker</a:t>
            </a:r>
            <a:r>
              <a:rPr sz="1400" b="1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werden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Intervallen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gesetzt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(FIFO)</a:t>
            </a:r>
            <a:endParaRPr sz="1400">
              <a:latin typeface="Times New Roman"/>
              <a:cs typeface="Times New Roman"/>
            </a:endParaRPr>
          </a:p>
          <a:p>
            <a:pPr marL="236220" indent="-22352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AutoNum type="arabicPeriod"/>
              <a:tabLst>
                <a:tab pos="236220" algn="l"/>
              </a:tabLst>
            </a:pPr>
            <a:r>
              <a:rPr sz="1400" b="1" spc="10" dirty="0">
                <a:latin typeface="Times New Roman"/>
                <a:cs typeface="Times New Roman"/>
              </a:rPr>
              <a:t>Rotation</a:t>
            </a:r>
            <a:r>
              <a:rPr sz="1400" b="1" spc="70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wird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an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Globus-</a:t>
            </a:r>
            <a:r>
              <a:rPr sz="1400" spc="10" dirty="0">
                <a:latin typeface="Times New Roman"/>
                <a:cs typeface="Times New Roman"/>
              </a:rPr>
              <a:t>Normale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angepasst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299" y="1432392"/>
            <a:ext cx="158432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/>
              <a:t>5</a:t>
            </a:r>
            <a:r>
              <a:rPr sz="2000" spc="145" dirty="0"/>
              <a:t> </a:t>
            </a:r>
            <a:r>
              <a:rPr sz="2000" spc="60" dirty="0"/>
              <a:t>Interaktion</a:t>
            </a:r>
            <a:endParaRPr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10A28-C41F-7705-6690-BF9B4416940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300" y="169869"/>
            <a:ext cx="92583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b="1" spc="-10" dirty="0">
                <a:solidFill>
                  <a:srgbClr val="003A6C"/>
                </a:solidFill>
                <a:latin typeface="Times New Roman"/>
                <a:cs typeface="Times New Roman"/>
              </a:rPr>
              <a:t>Steuerung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22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000" y="504000"/>
            <a:ext cx="3941999" cy="22280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62259" y="2762414"/>
            <a:ext cx="12357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Figure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7: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Hauptmenü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7" name="object 7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300" y="169869"/>
            <a:ext cx="92583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b="1" spc="-10" dirty="0">
                <a:solidFill>
                  <a:srgbClr val="003A6C"/>
                </a:solidFill>
                <a:latin typeface="Times New Roman"/>
                <a:cs typeface="Times New Roman"/>
              </a:rPr>
              <a:t>Steuerung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23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8368" y="2805611"/>
            <a:ext cx="3223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Figure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8: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Kamerabewegung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mit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der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Tastatur</a:t>
            </a:r>
            <a:endParaRPr sz="14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7" name="object 7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992787" y="3079780"/>
            <a:ext cx="3052445" cy="142988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 err="1"/>
              <a:t>V</a:t>
            </a:r>
            <a:r>
              <a:rPr cap="small" dirty="0" err="1"/>
              <a:t>isualizi</a:t>
            </a:r>
            <a:r>
              <a:rPr lang="de-DE" cap="small" dirty="0" err="1"/>
              <a:t>ng</a:t>
            </a:r>
            <a:r>
              <a:rPr lang="de-DE" cap="small" dirty="0"/>
              <a:t> </a:t>
            </a:r>
            <a:r>
              <a:rPr lang="de-DE" cap="small" dirty="0" err="1"/>
              <a:t>pr</a:t>
            </a:r>
            <a:r>
              <a:rPr cap="small" dirty="0" err="1"/>
              <a:t>ivate</a:t>
            </a:r>
            <a:r>
              <a:rPr spc="25" dirty="0"/>
              <a:t> </a:t>
            </a:r>
            <a:r>
              <a:rPr cap="small" dirty="0" err="1"/>
              <a:t>pla</a:t>
            </a:r>
            <a:r>
              <a:rPr lang="de-DE" cap="small"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81E1BE-F0E3-60BF-AAA2-C35A0B082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465628"/>
            <a:ext cx="4512223" cy="236059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300" y="169869"/>
            <a:ext cx="122364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b="1" dirty="0">
                <a:solidFill>
                  <a:srgbClr val="003A6C"/>
                </a:solidFill>
                <a:latin typeface="Times New Roman"/>
                <a:cs typeface="Times New Roman"/>
              </a:rPr>
              <a:t>Steuerung</a:t>
            </a:r>
            <a:r>
              <a:rPr sz="1550" b="1" spc="26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550" b="1" spc="-20" dirty="0">
                <a:solidFill>
                  <a:srgbClr val="003A6C"/>
                </a:solidFill>
                <a:latin typeface="Times New Roman"/>
                <a:cs typeface="Times New Roman"/>
              </a:rPr>
              <a:t>(ii)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24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1401" y="2765425"/>
            <a:ext cx="29571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Figure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9: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Kamera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Drehung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mit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der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Maus</a:t>
            </a:r>
            <a:endParaRPr sz="14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7" name="object 7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AA9B6-FC8F-BABB-2035-00541835D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2" y="492609"/>
            <a:ext cx="4318972" cy="22728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Flugzeugauswahl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25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759" y="763562"/>
            <a:ext cx="1283520" cy="14384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6847" y="2220583"/>
            <a:ext cx="21177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Figure</a:t>
            </a:r>
            <a:r>
              <a:rPr sz="800" spc="15" dirty="0">
                <a:latin typeface="Times New Roman"/>
                <a:cs typeface="Times New Roman"/>
              </a:rPr>
              <a:t> </a:t>
            </a:r>
            <a:r>
              <a:rPr sz="800" spc="-30" dirty="0">
                <a:latin typeface="Times New Roman"/>
                <a:cs typeface="Times New Roman"/>
              </a:rPr>
              <a:t>10: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Cursor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für</a:t>
            </a:r>
            <a:r>
              <a:rPr sz="800" spc="1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die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Auswahl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von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spc="-10" dirty="0">
                <a:latin typeface="Times New Roman"/>
                <a:cs typeface="Times New Roman"/>
              </a:rPr>
              <a:t>Flugzeugen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4367" y="763562"/>
            <a:ext cx="1540223" cy="14922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171446" y="2274434"/>
            <a:ext cx="21062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Figure</a:t>
            </a:r>
            <a:r>
              <a:rPr sz="800" spc="30" dirty="0">
                <a:latin typeface="Times New Roman"/>
                <a:cs typeface="Times New Roman"/>
              </a:rPr>
              <a:t> </a:t>
            </a:r>
            <a:r>
              <a:rPr sz="800" spc="-30" dirty="0">
                <a:latin typeface="Times New Roman"/>
                <a:cs typeface="Times New Roman"/>
              </a:rPr>
              <a:t>11:</a:t>
            </a:r>
            <a:r>
              <a:rPr sz="800" spc="3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Flugzeug</a:t>
            </a:r>
            <a:r>
              <a:rPr sz="800" spc="3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hervorgehoben</a:t>
            </a:r>
            <a:r>
              <a:rPr sz="800" spc="3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nach</a:t>
            </a:r>
            <a:r>
              <a:rPr sz="800" spc="35" dirty="0">
                <a:latin typeface="Times New Roman"/>
                <a:cs typeface="Times New Roman"/>
              </a:rPr>
              <a:t> </a:t>
            </a:r>
            <a:r>
              <a:rPr sz="800" spc="-10" dirty="0">
                <a:latin typeface="Times New Roman"/>
                <a:cs typeface="Times New Roman"/>
              </a:rPr>
              <a:t>Auswahl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9" name="object 9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Flugzeugauswahl</a:t>
            </a:r>
            <a:r>
              <a:rPr spc="375" dirty="0"/>
              <a:t> </a:t>
            </a:r>
            <a:r>
              <a:rPr spc="-20" dirty="0"/>
              <a:t>(ii)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26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352" y="978878"/>
            <a:ext cx="2310335" cy="11731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7614" y="2170648"/>
            <a:ext cx="183642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Figure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spc="-30" dirty="0">
                <a:latin typeface="Times New Roman"/>
                <a:cs typeface="Times New Roman"/>
              </a:rPr>
              <a:t>12:</a:t>
            </a:r>
            <a:r>
              <a:rPr sz="800" spc="-1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HUD</a:t>
            </a:r>
            <a:r>
              <a:rPr sz="800" spc="-1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Times New Roman"/>
                <a:cs typeface="Times New Roman"/>
              </a:rPr>
              <a:t>mit</a:t>
            </a:r>
            <a:r>
              <a:rPr sz="800" spc="-10" dirty="0">
                <a:latin typeface="Times New Roman"/>
                <a:cs typeface="Times New Roman"/>
              </a:rPr>
              <a:t> Flugzeuginformationen</a:t>
            </a:r>
            <a:endParaRPr sz="8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7663" y="978878"/>
            <a:ext cx="2053632" cy="115757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38909" y="2155042"/>
            <a:ext cx="19716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Figure </a:t>
            </a:r>
            <a:r>
              <a:rPr sz="800" spc="-30" dirty="0">
                <a:latin typeface="Times New Roman"/>
                <a:cs typeface="Times New Roman"/>
              </a:rPr>
              <a:t>13:</a:t>
            </a:r>
            <a:r>
              <a:rPr sz="800" dirty="0">
                <a:latin typeface="Times New Roman"/>
                <a:cs typeface="Times New Roman"/>
              </a:rPr>
              <a:t> HUD mit Beschreibung der </a:t>
            </a:r>
            <a:r>
              <a:rPr sz="800" spc="-10" dirty="0">
                <a:latin typeface="Times New Roman"/>
                <a:cs typeface="Times New Roman"/>
              </a:rPr>
              <a:t>Controls</a:t>
            </a:r>
            <a:endParaRPr sz="80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9" name="object 9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299" y="1432392"/>
            <a:ext cx="254508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/>
              <a:t>6</a:t>
            </a:r>
            <a:r>
              <a:rPr sz="2000" spc="145" dirty="0"/>
              <a:t> </a:t>
            </a:r>
            <a:r>
              <a:rPr sz="2000" spc="60" dirty="0"/>
              <a:t>Herausforderungen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API</a:t>
            </a:r>
            <a:r>
              <a:rPr spc="45" dirty="0"/>
              <a:t> </a:t>
            </a:r>
            <a:r>
              <a:rPr dirty="0"/>
              <a:t>und</a:t>
            </a:r>
            <a:r>
              <a:rPr spc="45" dirty="0"/>
              <a:t> </a:t>
            </a:r>
            <a:r>
              <a:rPr spc="-10" dirty="0"/>
              <a:t>Daten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28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696481"/>
            <a:ext cx="3427095" cy="21062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400" b="1" dirty="0">
                <a:latin typeface="Times New Roman"/>
                <a:cs typeface="Times New Roman"/>
              </a:rPr>
              <a:t>API-</a:t>
            </a:r>
            <a:r>
              <a:rPr sz="1400" b="1" spc="-10" dirty="0">
                <a:latin typeface="Times New Roman"/>
                <a:cs typeface="Times New Roman"/>
              </a:rPr>
              <a:t>Ratenbegrenzung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Künstliche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Pausen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(1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Sek.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Typ)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Moderates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Abfrage-Intervall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(5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Min.)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Vermeidung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von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imes New Roman"/>
                <a:cs typeface="Times New Roman"/>
              </a:rPr>
              <a:t>API-</a:t>
            </a:r>
            <a:r>
              <a:rPr sz="1400" spc="-10" dirty="0">
                <a:latin typeface="Times New Roman"/>
                <a:cs typeface="Times New Roman"/>
              </a:rPr>
              <a:t>Sperren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400" b="1" dirty="0">
                <a:latin typeface="Times New Roman"/>
                <a:cs typeface="Times New Roman"/>
              </a:rPr>
              <a:t>Datenbeschaffung</a:t>
            </a:r>
            <a:r>
              <a:rPr sz="1400" b="1" spc="38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und</a:t>
            </a:r>
            <a:r>
              <a:rPr sz="1400" b="1" spc="39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-</a:t>
            </a:r>
            <a:r>
              <a:rPr sz="1400" b="1" spc="-10" dirty="0">
                <a:latin typeface="Times New Roman"/>
                <a:cs typeface="Times New Roman"/>
              </a:rPr>
              <a:t>bereinigung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spc="-10" dirty="0">
                <a:latin typeface="Times New Roman"/>
                <a:cs typeface="Times New Roman"/>
              </a:rPr>
              <a:t>Kostenlose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vs.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kostenpflichtige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Datenquellen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Validierung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der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Tail-</a:t>
            </a:r>
            <a:r>
              <a:rPr sz="1400" dirty="0">
                <a:latin typeface="Times New Roman"/>
                <a:cs typeface="Times New Roman"/>
              </a:rPr>
              <a:t>Number-</a:t>
            </a:r>
            <a:r>
              <a:rPr sz="1400" spc="-10" dirty="0">
                <a:latin typeface="Times New Roman"/>
                <a:cs typeface="Times New Roman"/>
              </a:rPr>
              <a:t>Länge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Filterung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fehlerhafter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Datensätze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API</a:t>
            </a:r>
            <a:r>
              <a:rPr spc="95" dirty="0"/>
              <a:t> </a:t>
            </a:r>
            <a:r>
              <a:rPr dirty="0"/>
              <a:t>und</a:t>
            </a:r>
            <a:r>
              <a:rPr spc="95" dirty="0"/>
              <a:t> </a:t>
            </a:r>
            <a:r>
              <a:rPr dirty="0"/>
              <a:t>Daten</a:t>
            </a:r>
            <a:r>
              <a:rPr spc="95" dirty="0"/>
              <a:t> </a:t>
            </a:r>
            <a:r>
              <a:rPr spc="-20" dirty="0"/>
              <a:t>(ii)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29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721551"/>
            <a:ext cx="2844800" cy="102679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400" b="1" spc="-10" dirty="0">
                <a:latin typeface="Times New Roman"/>
                <a:cs typeface="Times New Roman"/>
              </a:rPr>
              <a:t>Zeitseriendaten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Normalisierung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der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Zeitkomponente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spc="-10" dirty="0">
                <a:latin typeface="Times New Roman"/>
                <a:cs typeface="Times New Roman"/>
              </a:rPr>
              <a:t>Alle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Daten als gleichzeitig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angezeigt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Vereinfachte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Analyse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353776" y="3088800"/>
            <a:ext cx="3052445" cy="142988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sz="700" dirty="0" err="1"/>
              <a:t>V</a:t>
            </a:r>
            <a:r>
              <a:rPr sz="700" cap="small" dirty="0" err="1"/>
              <a:t>isualizi</a:t>
            </a:r>
            <a:r>
              <a:rPr lang="de-DE" sz="700" cap="small" dirty="0" err="1"/>
              <a:t>ng</a:t>
            </a:r>
            <a:r>
              <a:rPr lang="de-DE" sz="700" cap="small" dirty="0"/>
              <a:t> </a:t>
            </a:r>
            <a:r>
              <a:rPr lang="de-DE" sz="700" cap="small" dirty="0" err="1"/>
              <a:t>pr</a:t>
            </a:r>
            <a:r>
              <a:rPr sz="700" cap="small" dirty="0" err="1"/>
              <a:t>ivate</a:t>
            </a:r>
            <a:r>
              <a:rPr sz="700" spc="25" dirty="0"/>
              <a:t> </a:t>
            </a:r>
            <a:r>
              <a:rPr sz="700" cap="small" dirty="0" err="1"/>
              <a:t>pla</a:t>
            </a:r>
            <a:r>
              <a:rPr lang="de-DE" sz="700" cap="small" dirty="0"/>
              <a:t>n</a:t>
            </a:r>
            <a:r>
              <a:rPr sz="700" cap="small" dirty="0"/>
              <a:t>e</a:t>
            </a:r>
            <a:r>
              <a:rPr sz="700" spc="25" dirty="0"/>
              <a:t> </a:t>
            </a:r>
            <a:r>
              <a:rPr sz="700" cap="small" dirty="0"/>
              <a:t>travel</a:t>
            </a:r>
            <a:r>
              <a:rPr sz="700"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299" y="1432392"/>
            <a:ext cx="305752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/>
              <a:t>1</a:t>
            </a:r>
            <a:r>
              <a:rPr sz="2000" spc="125" dirty="0"/>
              <a:t> </a:t>
            </a:r>
            <a:r>
              <a:rPr sz="2000" spc="75" dirty="0"/>
              <a:t>Motivation</a:t>
            </a:r>
            <a:r>
              <a:rPr sz="2000" spc="20" dirty="0"/>
              <a:t> </a:t>
            </a:r>
            <a:r>
              <a:rPr sz="2000" spc="85" dirty="0"/>
              <a:t>und</a:t>
            </a:r>
            <a:r>
              <a:rPr sz="2000" spc="25" dirty="0"/>
              <a:t> </a:t>
            </a:r>
            <a:r>
              <a:rPr sz="2000" spc="55" dirty="0"/>
              <a:t>Kontext</a:t>
            </a:r>
            <a:endParaRPr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2995E-7594-475F-56E0-652C8170430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55" dirty="0"/>
              <a:t>Performance</a:t>
            </a:r>
            <a:r>
              <a:rPr sz="1950" spc="20" dirty="0"/>
              <a:t> </a:t>
            </a:r>
            <a:r>
              <a:rPr sz="1950" spc="65" dirty="0"/>
              <a:t>und</a:t>
            </a:r>
            <a:r>
              <a:rPr sz="1950" spc="20" dirty="0"/>
              <a:t> </a:t>
            </a:r>
            <a:r>
              <a:rPr sz="1950" spc="40" dirty="0"/>
              <a:t>Abdeckung</a:t>
            </a:r>
            <a:endParaRPr sz="1950"/>
          </a:p>
        </p:txBody>
      </p:sp>
      <p:sp>
        <p:nvSpPr>
          <p:cNvPr id="3" name="object 3"/>
          <p:cNvSpPr txBox="1"/>
          <p:nvPr/>
        </p:nvSpPr>
        <p:spPr>
          <a:xfrm>
            <a:off x="4984658" y="299438"/>
            <a:ext cx="5365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3A6C"/>
                </a:solidFill>
                <a:latin typeface="Times New Roman"/>
                <a:cs typeface="Times New Roman"/>
              </a:rPr>
              <a:t>30</a:t>
            </a:r>
            <a:r>
              <a:rPr sz="1400" b="1" spc="1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400" b="1" spc="50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400" b="1" spc="1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641540"/>
            <a:ext cx="2982595" cy="21062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400" b="1" dirty="0">
                <a:latin typeface="Times New Roman"/>
                <a:cs typeface="Times New Roman"/>
              </a:rPr>
              <a:t>Marker-</a:t>
            </a:r>
            <a:r>
              <a:rPr sz="1400" b="1" spc="-10" dirty="0">
                <a:latin typeface="Times New Roman"/>
                <a:cs typeface="Times New Roman"/>
              </a:rPr>
              <a:t>Performance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Definierte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Marker-Lebensdauer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Stabile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Framerate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400" b="1" dirty="0">
                <a:latin typeface="Times New Roman"/>
                <a:cs typeface="Times New Roman"/>
              </a:rPr>
              <a:t>Geografische</a:t>
            </a:r>
            <a:r>
              <a:rPr sz="1400" b="1" spc="29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Abdeckung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Nordamerika: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Sehr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hoch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Europa: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Mittel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Asien/Globaler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Süden: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Gering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Crowdsourcing-bedingte</a:t>
            </a:r>
            <a:r>
              <a:rPr sz="1400" spc="2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Unterschiede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DFE4BCB-2476-EA24-CD86-709FB9DA11E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dirty="0"/>
              <a:t>Tracking-</a:t>
            </a:r>
            <a:r>
              <a:rPr sz="1950" spc="55" dirty="0"/>
              <a:t>Problematik</a:t>
            </a:r>
            <a:endParaRPr sz="1950"/>
          </a:p>
        </p:txBody>
      </p:sp>
      <p:sp>
        <p:nvSpPr>
          <p:cNvPr id="3" name="object 3"/>
          <p:cNvSpPr txBox="1"/>
          <p:nvPr/>
        </p:nvSpPr>
        <p:spPr>
          <a:xfrm>
            <a:off x="4984658" y="299438"/>
            <a:ext cx="5365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3A6C"/>
                </a:solidFill>
                <a:latin typeface="Times New Roman"/>
                <a:cs typeface="Times New Roman"/>
              </a:rPr>
              <a:t>31</a:t>
            </a:r>
            <a:r>
              <a:rPr sz="1400" b="1" spc="1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400" b="1" spc="50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400" b="1" spc="1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641540"/>
            <a:ext cx="3211830" cy="21062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400" b="1" spc="50" dirty="0">
                <a:latin typeface="Times New Roman"/>
                <a:cs typeface="Times New Roman"/>
              </a:rPr>
              <a:t>Prominente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Personen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spc="-95" dirty="0">
                <a:latin typeface="Times New Roman"/>
                <a:cs typeface="Times New Roman"/>
              </a:rPr>
              <a:t>FAA-</a:t>
            </a:r>
            <a:r>
              <a:rPr sz="1400" spc="-10" dirty="0">
                <a:latin typeface="Times New Roman"/>
                <a:cs typeface="Times New Roman"/>
              </a:rPr>
              <a:t>Blockade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von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Registrationsdaten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Privatjet-Owner</a:t>
            </a:r>
            <a:r>
              <a:rPr sz="1400" spc="1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können</a:t>
            </a:r>
            <a:r>
              <a:rPr sz="1400" spc="1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Daten</a:t>
            </a:r>
            <a:r>
              <a:rPr sz="1400" spc="1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verbergen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Registrationsnummern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nicht</a:t>
            </a:r>
            <a:r>
              <a:rPr sz="1400" spc="1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auffindbar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400" b="1" dirty="0">
                <a:latin typeface="Times New Roman"/>
                <a:cs typeface="Times New Roman"/>
              </a:rPr>
              <a:t>Unsere</a:t>
            </a:r>
            <a:r>
              <a:rPr sz="1400" b="1" spc="22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Lösung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Umstellung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auf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Flugzeugtypen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Fokus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auf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typische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Privatjet-</a:t>
            </a:r>
            <a:r>
              <a:rPr sz="1400" spc="-10" dirty="0">
                <a:latin typeface="Times New Roman"/>
                <a:cs typeface="Times New Roman"/>
              </a:rPr>
              <a:t>Modelle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Gulfstream,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Cessna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Citation,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Bombardier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950" dirty="0"/>
              <a:t>V</a:t>
            </a:r>
            <a:r>
              <a:rPr sz="950" cap="small" dirty="0"/>
              <a:t>isualizi</a:t>
            </a:r>
            <a:r>
              <a:rPr sz="950" dirty="0"/>
              <a:t>ng</a:t>
            </a:r>
            <a:r>
              <a:rPr sz="950" spc="70" dirty="0"/>
              <a:t> </a:t>
            </a:r>
            <a:r>
              <a:rPr sz="950" dirty="0"/>
              <a:t>pr</a:t>
            </a:r>
            <a:r>
              <a:rPr sz="950" cap="small" dirty="0"/>
              <a:t>ivate</a:t>
            </a:r>
            <a:r>
              <a:rPr sz="950" spc="75" dirty="0"/>
              <a:t> </a:t>
            </a:r>
            <a:r>
              <a:rPr sz="950" cap="small" dirty="0"/>
              <a:t>pla</a:t>
            </a:r>
            <a:r>
              <a:rPr sz="950" dirty="0"/>
              <a:t>n</a:t>
            </a:r>
            <a:r>
              <a:rPr sz="950" cap="small" dirty="0"/>
              <a:t>e</a:t>
            </a:r>
            <a:r>
              <a:rPr sz="950" spc="75" dirty="0"/>
              <a:t> </a:t>
            </a:r>
            <a:r>
              <a:rPr sz="950" cap="small" dirty="0"/>
              <a:t>travel</a:t>
            </a:r>
            <a:r>
              <a:rPr sz="950" spc="275" dirty="0"/>
              <a:t>  </a:t>
            </a:r>
            <a:r>
              <a:rPr sz="950" spc="-10" dirty="0"/>
              <a:t>Kulturwissenschaften</a:t>
            </a:r>
            <a:endParaRPr sz="9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dirty="0"/>
              <a:t>Tracking-</a:t>
            </a:r>
            <a:r>
              <a:rPr sz="1950" spc="65" dirty="0"/>
              <a:t>Problematik</a:t>
            </a:r>
            <a:r>
              <a:rPr sz="1950" spc="225" dirty="0"/>
              <a:t> </a:t>
            </a:r>
            <a:r>
              <a:rPr sz="1950" spc="-20" dirty="0"/>
              <a:t>(ii)</a:t>
            </a:r>
            <a:endParaRPr sz="1950"/>
          </a:p>
        </p:txBody>
      </p:sp>
      <p:sp>
        <p:nvSpPr>
          <p:cNvPr id="3" name="object 3"/>
          <p:cNvSpPr txBox="1"/>
          <p:nvPr/>
        </p:nvSpPr>
        <p:spPr>
          <a:xfrm>
            <a:off x="4984658" y="299438"/>
            <a:ext cx="5365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3A6C"/>
                </a:solidFill>
                <a:latin typeface="Times New Roman"/>
                <a:cs typeface="Times New Roman"/>
              </a:rPr>
              <a:t>32</a:t>
            </a:r>
            <a:r>
              <a:rPr sz="1400" b="1" spc="1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400" b="1" spc="50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400" b="1" spc="1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4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721551"/>
            <a:ext cx="3243580" cy="102679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400" b="1" spc="-10" dirty="0">
                <a:latin typeface="Times New Roman"/>
                <a:cs typeface="Times New Roman"/>
              </a:rPr>
              <a:t>Datenverfügbarkeit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spc="-10" dirty="0">
                <a:latin typeface="Times New Roman"/>
                <a:cs typeface="Times New Roman"/>
              </a:rPr>
              <a:t>Keine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historischen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Daten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(kostenpflichtig)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Eigene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Datensammlung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über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45" dirty="0">
                <a:latin typeface="Times New Roman"/>
                <a:cs typeface="Times New Roman"/>
              </a:rPr>
              <a:t>Live-</a:t>
            </a:r>
            <a:r>
              <a:rPr sz="1400" spc="-25" dirty="0">
                <a:latin typeface="Times New Roman"/>
                <a:cs typeface="Times New Roman"/>
              </a:rPr>
              <a:t>API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airplanes.live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als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kostenlose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Alternative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950" dirty="0"/>
              <a:t>V</a:t>
            </a:r>
            <a:r>
              <a:rPr sz="950" cap="small" dirty="0"/>
              <a:t>isualizi</a:t>
            </a:r>
            <a:r>
              <a:rPr sz="950" dirty="0"/>
              <a:t>ng</a:t>
            </a:r>
            <a:r>
              <a:rPr sz="950" spc="70" dirty="0"/>
              <a:t> </a:t>
            </a:r>
            <a:r>
              <a:rPr sz="950" dirty="0"/>
              <a:t>pr</a:t>
            </a:r>
            <a:r>
              <a:rPr sz="950" cap="small" dirty="0"/>
              <a:t>ivate</a:t>
            </a:r>
            <a:r>
              <a:rPr sz="950" spc="75" dirty="0"/>
              <a:t> </a:t>
            </a:r>
            <a:r>
              <a:rPr sz="950" cap="small" dirty="0"/>
              <a:t>pla</a:t>
            </a:r>
            <a:r>
              <a:rPr sz="950" dirty="0"/>
              <a:t>n</a:t>
            </a:r>
            <a:r>
              <a:rPr sz="950" cap="small" dirty="0"/>
              <a:t>e</a:t>
            </a:r>
            <a:r>
              <a:rPr sz="950" spc="75" dirty="0"/>
              <a:t> </a:t>
            </a:r>
            <a:r>
              <a:rPr sz="950" cap="small" dirty="0"/>
              <a:t>travel</a:t>
            </a:r>
            <a:r>
              <a:rPr sz="950" spc="275" dirty="0"/>
              <a:t>  </a:t>
            </a:r>
            <a:r>
              <a:rPr sz="950" spc="-10" dirty="0"/>
              <a:t>Kulturwissenschaften</a:t>
            </a:r>
            <a:endParaRPr sz="9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299" y="1432392"/>
            <a:ext cx="92773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/>
              <a:t>7</a:t>
            </a:r>
            <a:r>
              <a:rPr sz="2000" spc="145" dirty="0"/>
              <a:t> </a:t>
            </a:r>
            <a:r>
              <a:rPr sz="2000" spc="80" dirty="0"/>
              <a:t>Demo</a:t>
            </a:r>
            <a:endParaRPr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7E49B-88FC-28B9-1411-51CBE5FBB7C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299" y="1432392"/>
            <a:ext cx="126555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/>
              <a:t>8</a:t>
            </a:r>
            <a:r>
              <a:rPr sz="2000" spc="145" dirty="0"/>
              <a:t> </a:t>
            </a:r>
            <a:r>
              <a:rPr sz="2000" spc="55" dirty="0"/>
              <a:t>Ausblick</a:t>
            </a:r>
            <a:endParaRPr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58D78-88D0-7670-C832-DD47E9CAEFE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Mögliche</a:t>
            </a:r>
            <a:r>
              <a:rPr spc="300" dirty="0"/>
              <a:t> </a:t>
            </a:r>
            <a:r>
              <a:rPr spc="-10" dirty="0"/>
              <a:t>Erweiterungen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35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pc="10" dirty="0"/>
              <a:t>Technische</a:t>
            </a:r>
            <a:r>
              <a:rPr spc="305" dirty="0"/>
              <a:t> </a:t>
            </a:r>
            <a:r>
              <a:rPr spc="-10" dirty="0"/>
              <a:t>Verbesserungen</a:t>
            </a: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spc="-20" dirty="0">
                <a:latin typeface="Times New Roman"/>
                <a:cs typeface="Times New Roman"/>
              </a:rPr>
              <a:t>WebSocket-</a:t>
            </a:r>
            <a:r>
              <a:rPr b="0" dirty="0">
                <a:latin typeface="Times New Roman"/>
                <a:cs typeface="Times New Roman"/>
              </a:rPr>
              <a:t>Integration</a:t>
            </a:r>
            <a:r>
              <a:rPr b="0" spc="17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für</a:t>
            </a:r>
            <a:r>
              <a:rPr b="0" spc="17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Echtzeit-</a:t>
            </a:r>
            <a:r>
              <a:rPr b="0" spc="-10" dirty="0">
                <a:latin typeface="Times New Roman"/>
                <a:cs typeface="Times New Roman"/>
              </a:rPr>
              <a:t>Streaming</a:t>
            </a: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spc="-20" dirty="0">
                <a:latin typeface="Times New Roman"/>
                <a:cs typeface="Times New Roman"/>
              </a:rPr>
              <a:t>Offiine-</a:t>
            </a:r>
            <a:r>
              <a:rPr b="0" dirty="0">
                <a:latin typeface="Times New Roman"/>
                <a:cs typeface="Times New Roman"/>
              </a:rPr>
              <a:t>Cache</a:t>
            </a:r>
            <a:r>
              <a:rPr b="0" spc="6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und</a:t>
            </a:r>
            <a:r>
              <a:rPr b="0" spc="6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Retry-</a:t>
            </a:r>
            <a:r>
              <a:rPr b="0" spc="-10" dirty="0">
                <a:latin typeface="Times New Roman"/>
                <a:cs typeface="Times New Roman"/>
              </a:rPr>
              <a:t>Strategien</a:t>
            </a: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dirty="0">
                <a:latin typeface="Times New Roman"/>
                <a:cs typeface="Times New Roman"/>
              </a:rPr>
              <a:t>Verbesserte </a:t>
            </a:r>
            <a:r>
              <a:rPr b="0" spc="-35" dirty="0">
                <a:latin typeface="Times New Roman"/>
                <a:cs typeface="Times New Roman"/>
              </a:rPr>
              <a:t>3D-</a:t>
            </a:r>
            <a:r>
              <a:rPr b="0" spc="-10" dirty="0">
                <a:latin typeface="Times New Roman"/>
                <a:cs typeface="Times New Roman"/>
              </a:rPr>
              <a:t>Modelle</a:t>
            </a:r>
            <a:r>
              <a:rPr b="0" spc="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und </a:t>
            </a:r>
            <a:r>
              <a:rPr b="0" spc="-10" dirty="0">
                <a:latin typeface="Times New Roman"/>
                <a:cs typeface="Times New Roman"/>
              </a:rPr>
              <a:t>Materialien</a:t>
            </a: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spc="-45" dirty="0">
                <a:latin typeface="Times New Roman"/>
                <a:cs typeface="Times New Roman"/>
              </a:rPr>
              <a:t>UI-</a:t>
            </a:r>
            <a:r>
              <a:rPr b="0" dirty="0">
                <a:latin typeface="Times New Roman"/>
                <a:cs typeface="Times New Roman"/>
              </a:rPr>
              <a:t>Overlays</a:t>
            </a:r>
            <a:r>
              <a:rPr b="0" spc="5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für</a:t>
            </a:r>
            <a:r>
              <a:rPr b="0" spc="5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Geschwindigkeit/Höhe</a:t>
            </a:r>
            <a:r>
              <a:rPr b="0" spc="6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je</a:t>
            </a:r>
            <a:r>
              <a:rPr b="0" spc="55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Marker</a:t>
            </a: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pc="20" dirty="0"/>
              <a:t>Funktionale</a:t>
            </a:r>
            <a:r>
              <a:rPr spc="280" dirty="0"/>
              <a:t> </a:t>
            </a:r>
            <a:r>
              <a:rPr spc="-10" dirty="0"/>
              <a:t>Erweiterungen</a:t>
            </a: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dirty="0">
                <a:latin typeface="Times New Roman"/>
                <a:cs typeface="Times New Roman"/>
              </a:rPr>
              <a:t>Erweiterte</a:t>
            </a:r>
            <a:r>
              <a:rPr b="0" spc="5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Filteroptionen</a:t>
            </a:r>
            <a:r>
              <a:rPr b="0" spc="50" dirty="0">
                <a:latin typeface="Times New Roman"/>
                <a:cs typeface="Times New Roman"/>
              </a:rPr>
              <a:t> </a:t>
            </a:r>
            <a:r>
              <a:rPr b="0" spc="-20" dirty="0">
                <a:latin typeface="Times New Roman"/>
                <a:cs typeface="Times New Roman"/>
              </a:rPr>
              <a:t>(Typ,</a:t>
            </a:r>
            <a:r>
              <a:rPr b="0" spc="5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Region,</a:t>
            </a:r>
            <a:r>
              <a:rPr b="0" spc="5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Zeitraum)</a:t>
            </a: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b="0" dirty="0">
                <a:latin typeface="Times New Roman"/>
                <a:cs typeface="Times New Roman"/>
              </a:rPr>
              <a:t>Integration</a:t>
            </a:r>
            <a:r>
              <a:rPr b="0" spc="7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kommerzieller</a:t>
            </a:r>
            <a:r>
              <a:rPr b="0" spc="7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Flüge</a:t>
            </a:r>
            <a:r>
              <a:rPr b="0" spc="7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zum</a:t>
            </a:r>
            <a:r>
              <a:rPr b="0" spc="7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Vergleich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299" y="1432392"/>
            <a:ext cx="79946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/>
              <a:t>9</a:t>
            </a:r>
            <a:r>
              <a:rPr sz="2000" spc="145" dirty="0"/>
              <a:t> </a:t>
            </a:r>
            <a:r>
              <a:rPr sz="2000" spc="-20" dirty="0"/>
              <a:t>Fazit</a:t>
            </a:r>
            <a:endParaRPr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66632-E6C6-C4C1-BD45-FBBBA0EA41B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Projektergebnis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37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696481"/>
            <a:ext cx="3856990" cy="21062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400" b="1" spc="-10" dirty="0">
                <a:latin typeface="Times New Roman"/>
                <a:cs typeface="Times New Roman"/>
              </a:rPr>
              <a:t>Erfolge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spc="-10" dirty="0">
                <a:latin typeface="Times New Roman"/>
                <a:cs typeface="Times New Roman"/>
              </a:rPr>
              <a:t>Vollständige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End-to-End-Pipeline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funktionsfähig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Robuste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Backend-</a:t>
            </a:r>
            <a:r>
              <a:rPr sz="1400" dirty="0">
                <a:latin typeface="Times New Roman"/>
                <a:cs typeface="Times New Roman"/>
              </a:rPr>
              <a:t>Architektur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mit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Django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+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Celery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Intuitive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60" dirty="0">
                <a:latin typeface="Times New Roman"/>
                <a:cs typeface="Times New Roman"/>
              </a:rPr>
              <a:t>3D-</a:t>
            </a:r>
            <a:r>
              <a:rPr sz="1400" dirty="0">
                <a:latin typeface="Times New Roman"/>
                <a:cs typeface="Times New Roman"/>
              </a:rPr>
              <a:t>Visualisierung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Unity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Pragmatische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Lösungen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für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komplexe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Probleme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400" b="1" spc="-10" dirty="0">
                <a:latin typeface="Times New Roman"/>
                <a:cs typeface="Times New Roman"/>
              </a:rPr>
              <a:t>Erkenntnisse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Grenzen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öffentlicher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Flugdatenverfügbarkeit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Regulatorische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Hürden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85" dirty="0">
                <a:latin typeface="Times New Roman"/>
                <a:cs typeface="Times New Roman"/>
              </a:rPr>
              <a:t>(FAA-</a:t>
            </a:r>
            <a:r>
              <a:rPr sz="1400" spc="-10" dirty="0">
                <a:latin typeface="Times New Roman"/>
                <a:cs typeface="Times New Roman"/>
              </a:rPr>
              <a:t>Blockade)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00" y="169869"/>
            <a:ext cx="173037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Projektergebnis</a:t>
            </a:r>
            <a:r>
              <a:rPr spc="315" dirty="0"/>
              <a:t> </a:t>
            </a:r>
            <a:r>
              <a:rPr spc="-20" dirty="0"/>
              <a:t>(ii)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38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393509"/>
            <a:ext cx="3983354" cy="5264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63830" indent="-151130">
              <a:lnSpc>
                <a:spcPct val="100000"/>
              </a:lnSpc>
              <a:spcBef>
                <a:spcPts val="3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Performance-Optimierung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bei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großen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Datenmengen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Wert von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flexiblem</a:t>
            </a:r>
            <a:r>
              <a:rPr sz="1400" dirty="0">
                <a:latin typeface="Times New Roman"/>
                <a:cs typeface="Times New Roman"/>
              </a:rPr>
              <a:t> Umdenken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bei </a:t>
            </a:r>
            <a:r>
              <a:rPr sz="1400" spc="-10" dirty="0">
                <a:latin typeface="Times New Roman"/>
                <a:cs typeface="Times New Roman"/>
              </a:rPr>
              <a:t>Hindernissen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299" y="1240704"/>
            <a:ext cx="2813685" cy="6940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4965" marR="5080" indent="-342900">
              <a:lnSpc>
                <a:spcPct val="109700"/>
              </a:lnSpc>
              <a:spcBef>
                <a:spcPts val="90"/>
              </a:spcBef>
            </a:pPr>
            <a:r>
              <a:rPr sz="2000" dirty="0"/>
              <a:t>10</a:t>
            </a:r>
            <a:r>
              <a:rPr sz="2000" spc="130" dirty="0"/>
              <a:t> </a:t>
            </a:r>
            <a:r>
              <a:rPr sz="2000" spc="80" dirty="0"/>
              <a:t>Vielen</a:t>
            </a:r>
            <a:r>
              <a:rPr sz="2000" spc="30" dirty="0"/>
              <a:t> </a:t>
            </a:r>
            <a:r>
              <a:rPr sz="2000" spc="80" dirty="0"/>
              <a:t>Dank</a:t>
            </a:r>
            <a:r>
              <a:rPr sz="2000" spc="30" dirty="0"/>
              <a:t> </a:t>
            </a:r>
            <a:r>
              <a:rPr sz="2000" spc="70" dirty="0"/>
              <a:t>für</a:t>
            </a:r>
            <a:r>
              <a:rPr sz="2000" spc="25" dirty="0"/>
              <a:t> </a:t>
            </a:r>
            <a:r>
              <a:rPr sz="2000" spc="-20" dirty="0"/>
              <a:t>Ihre </a:t>
            </a:r>
            <a:r>
              <a:rPr sz="2000" spc="60" dirty="0"/>
              <a:t>Aufmerksamkeit!</a:t>
            </a:r>
            <a:endParaRPr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33E78-5F99-FE54-B2C5-214D60DC50B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Projektidee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5887" y="214551"/>
            <a:ext cx="354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4</a:t>
            </a:r>
            <a:r>
              <a:rPr sz="1100" b="1" spc="2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618782"/>
            <a:ext cx="4620895" cy="127762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63830" indent="-151130">
              <a:lnSpc>
                <a:spcPct val="100000"/>
              </a:lnSpc>
              <a:spcBef>
                <a:spcPts val="3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Flugverkehr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im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Kontext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Klimawandels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Diskussion: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Privatpersonen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vs.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Privatflüge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von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Vermögenden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Schwierige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Datenlage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und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fehlende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Vergleichbarkeit</a:t>
            </a:r>
            <a:endParaRPr sz="1400">
              <a:latin typeface="Times New Roman"/>
              <a:cs typeface="Times New Roman"/>
            </a:endParaRPr>
          </a:p>
          <a:p>
            <a:pPr marL="319405" lvl="1" indent="-155575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dirty="0">
                <a:latin typeface="Times New Roman"/>
                <a:cs typeface="Times New Roman"/>
              </a:rPr>
              <a:t>Unterschiedliche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Zeiträume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und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Metriken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Statistiken</a:t>
            </a:r>
            <a:endParaRPr sz="1400">
              <a:latin typeface="Times New Roman"/>
              <a:cs typeface="Times New Roman"/>
            </a:endParaRPr>
          </a:p>
          <a:p>
            <a:pPr marL="319405" lvl="1" indent="-155575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spc="-10" dirty="0">
                <a:latin typeface="Times New Roman"/>
                <a:cs typeface="Times New Roman"/>
              </a:rPr>
              <a:t>Kein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klares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Bild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über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tatsächliche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Umweltauswirkungen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Projektergebnis</a:t>
            </a:r>
            <a:r>
              <a:rPr spc="315" dirty="0"/>
              <a:t> </a:t>
            </a:r>
            <a:r>
              <a:rPr spc="-20" dirty="0"/>
              <a:t>(iv)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081" y="214551"/>
            <a:ext cx="4267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3038" y="1119582"/>
            <a:ext cx="654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Times New Roman"/>
                <a:cs typeface="Times New Roman"/>
              </a:rPr>
              <a:t>Fragen?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9007" y="1913636"/>
            <a:ext cx="3282315" cy="68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9430" marR="5080" indent="-507365">
              <a:lnSpc>
                <a:spcPct val="154800"/>
              </a:lnSpc>
              <a:spcBef>
                <a:spcPts val="100"/>
              </a:spcBef>
            </a:pPr>
            <a:r>
              <a:rPr sz="1400" spc="-40" dirty="0">
                <a:latin typeface="Times New Roman"/>
                <a:cs typeface="Times New Roman"/>
              </a:rPr>
              <a:t>API: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u="sng" spc="-10" dirty="0">
                <a:uFill>
                  <a:solidFill>
                    <a:srgbClr val="003A6C"/>
                  </a:solidFill>
                </a:uFill>
                <a:latin typeface="Times New Roman"/>
                <a:cs typeface="Times New Roman"/>
                <a:hlinkClick r:id="rId2"/>
              </a:rPr>
              <a:t>https://fl</a:t>
            </a:r>
            <a:r>
              <a:rPr sz="1400" spc="-10" dirty="0">
                <a:latin typeface="Times New Roman"/>
                <a:cs typeface="Times New Roman"/>
                <a:hlinkClick r:id="rId2"/>
              </a:rPr>
              <a:t>i</a:t>
            </a:r>
            <a:r>
              <a:rPr sz="1400" u="sng" spc="-10" dirty="0">
                <a:uFill>
                  <a:solidFill>
                    <a:srgbClr val="003A6C"/>
                  </a:solidFill>
                </a:uFill>
                <a:latin typeface="Times New Roman"/>
                <a:cs typeface="Times New Roman"/>
                <a:hlinkClick r:id="rId2"/>
              </a:rPr>
              <a:t>ghts.davidki</a:t>
            </a:r>
            <a:r>
              <a:rPr sz="1400" spc="-10" dirty="0">
                <a:latin typeface="Times New Roman"/>
                <a:cs typeface="Times New Roman"/>
                <a:hlinkClick r:id="rId2"/>
              </a:rPr>
              <a:t>r</a:t>
            </a:r>
            <a:r>
              <a:rPr sz="1400" u="sng" spc="-10" dirty="0">
                <a:uFill>
                  <a:solidFill>
                    <a:srgbClr val="003A6C"/>
                  </a:solidFill>
                </a:uFill>
                <a:latin typeface="Times New Roman"/>
                <a:cs typeface="Times New Roman"/>
                <a:hlinkClick r:id="rId2"/>
              </a:rPr>
              <a:t>chner.de/swa</a:t>
            </a:r>
            <a:r>
              <a:rPr sz="1400" spc="-10" dirty="0">
                <a:latin typeface="Times New Roman"/>
                <a:cs typeface="Times New Roman"/>
                <a:hlinkClick r:id="rId2"/>
              </a:rPr>
              <a:t>gg</a:t>
            </a:r>
            <a:r>
              <a:rPr sz="1400" u="sng" spc="-10" dirty="0">
                <a:uFill>
                  <a:solidFill>
                    <a:srgbClr val="003A6C"/>
                  </a:solidFill>
                </a:uFill>
                <a:latin typeface="Times New Roman"/>
                <a:cs typeface="Times New Roman"/>
                <a:hlinkClick r:id="rId2"/>
              </a:rPr>
              <a:t>er</a:t>
            </a:r>
            <a:r>
              <a:rPr sz="1400" spc="-10" dirty="0">
                <a:latin typeface="Times New Roman"/>
                <a:cs typeface="Times New Roman"/>
              </a:rPr>
              <a:t> Michael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Kaup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|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David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Kirchner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7" name="object 7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Unsere</a:t>
            </a:r>
            <a:r>
              <a:rPr spc="200" dirty="0"/>
              <a:t> </a:t>
            </a:r>
            <a:r>
              <a:rPr spc="-20" dirty="0"/>
              <a:t>Idee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5887" y="214551"/>
            <a:ext cx="354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5</a:t>
            </a:r>
            <a:r>
              <a:rPr sz="1100" b="1" spc="2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618782"/>
            <a:ext cx="5212080" cy="15278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63830" indent="-151130">
              <a:lnSpc>
                <a:spcPct val="100000"/>
              </a:lnSpc>
              <a:spcBef>
                <a:spcPts val="3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spc="-50" dirty="0">
                <a:latin typeface="Times New Roman"/>
                <a:cs typeface="Times New Roman"/>
              </a:rPr>
              <a:t>Live-</a:t>
            </a:r>
            <a:r>
              <a:rPr sz="1400" dirty="0">
                <a:latin typeface="Times New Roman"/>
                <a:cs typeface="Times New Roman"/>
              </a:rPr>
              <a:t>Tracking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und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Visualisierung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von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Privatflugdaten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3D-Darstellung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auf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einem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virtuellen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Globus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Nutzung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öffentlich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verfügbarer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65" dirty="0">
                <a:latin typeface="Times New Roman"/>
                <a:cs typeface="Times New Roman"/>
              </a:rPr>
              <a:t>ADS-</a:t>
            </a:r>
            <a:r>
              <a:rPr sz="1400" dirty="0">
                <a:latin typeface="Times New Roman"/>
                <a:cs typeface="Times New Roman"/>
              </a:rPr>
              <a:t>B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Daten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Fokus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auf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Flugzeugtypen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typisch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für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Privatflüge</a:t>
            </a:r>
            <a:endParaRPr sz="1400">
              <a:latin typeface="Times New Roman"/>
              <a:cs typeface="Times New Roman"/>
            </a:endParaRPr>
          </a:p>
          <a:p>
            <a:pPr marL="319405" lvl="1" indent="-155575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dirty="0">
                <a:latin typeface="Times New Roman"/>
                <a:cs typeface="Times New Roman"/>
              </a:rPr>
              <a:t>Ursprünglich: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Tracking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prominenter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Personen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(Musk,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Bezos,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Swift)</a:t>
            </a:r>
            <a:endParaRPr sz="1400">
              <a:latin typeface="Times New Roman"/>
              <a:cs typeface="Times New Roman"/>
            </a:endParaRPr>
          </a:p>
          <a:p>
            <a:pPr marL="319405" lvl="1" indent="-155575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dirty="0">
                <a:latin typeface="Times New Roman"/>
                <a:cs typeface="Times New Roman"/>
              </a:rPr>
              <a:t>Anpassung: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Typen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Gulfstream,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Cessna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Citation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299" y="1432392"/>
            <a:ext cx="290068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/>
              <a:t>2</a:t>
            </a:r>
            <a:r>
              <a:rPr sz="2000" spc="340" dirty="0"/>
              <a:t> </a:t>
            </a:r>
            <a:r>
              <a:rPr sz="2000" spc="10" dirty="0"/>
              <a:t>Vergleichbare</a:t>
            </a:r>
            <a:r>
              <a:rPr sz="2000" spc="200" dirty="0"/>
              <a:t> </a:t>
            </a:r>
            <a:r>
              <a:rPr sz="2000" spc="45" dirty="0"/>
              <a:t>Projekte</a:t>
            </a:r>
            <a:endParaRPr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E9504-A1F9-048A-F2F6-44F48801C18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lang="en-GB"/>
              <a:t>V</a:t>
            </a:r>
            <a:r>
              <a:rPr lang="en-GB" cap="small"/>
              <a:t>isualizi</a:t>
            </a:r>
            <a:r>
              <a:rPr lang="en-GB"/>
              <a:t>ng</a:t>
            </a:r>
            <a:r>
              <a:rPr lang="en-GB" spc="25"/>
              <a:t> </a:t>
            </a:r>
            <a:r>
              <a:rPr lang="en-GB"/>
              <a:t>pr</a:t>
            </a:r>
            <a:r>
              <a:rPr lang="en-GB" cap="small"/>
              <a:t>ivate</a:t>
            </a:r>
            <a:r>
              <a:rPr lang="en-GB" spc="25"/>
              <a:t> </a:t>
            </a:r>
            <a:r>
              <a:rPr lang="en-GB" cap="small"/>
              <a:t>pla</a:t>
            </a:r>
            <a:r>
              <a:rPr lang="en-GB"/>
              <a:t>n</a:t>
            </a:r>
            <a:r>
              <a:rPr lang="en-GB" cap="small"/>
              <a:t>e</a:t>
            </a:r>
            <a:r>
              <a:rPr lang="en-GB" spc="25"/>
              <a:t> </a:t>
            </a:r>
            <a:r>
              <a:rPr lang="en-GB" cap="small"/>
              <a:t>travel</a:t>
            </a:r>
            <a:r>
              <a:rPr lang="en-GB" spc="254"/>
              <a:t>  </a:t>
            </a:r>
            <a:r>
              <a:rPr lang="en-GB" spc="-10"/>
              <a:t>Kulturwissenschaften</a:t>
            </a:r>
            <a:endParaRPr lang="en-GB" spc="-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ElonJet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5887" y="214551"/>
            <a:ext cx="354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7</a:t>
            </a:r>
            <a:r>
              <a:rPr sz="1100" b="1" spc="2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618782"/>
            <a:ext cx="4423410" cy="102679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63830" indent="-151130">
              <a:lnSpc>
                <a:spcPct val="100000"/>
              </a:lnSpc>
              <a:spcBef>
                <a:spcPts val="3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Automatisiertes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Flight-</a:t>
            </a:r>
            <a:r>
              <a:rPr sz="1400" dirty="0">
                <a:latin typeface="Times New Roman"/>
                <a:cs typeface="Times New Roman"/>
              </a:rPr>
              <a:t>Tracking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System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von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Jack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Sweeney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Postet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die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Position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von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Elon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Musks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Privatjet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auf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Twitter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Akkumuliert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Flugzeit,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Kosten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und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40" dirty="0">
                <a:latin typeface="Times New Roman"/>
                <a:cs typeface="Times New Roman"/>
              </a:rPr>
              <a:t>CO₂-</a:t>
            </a:r>
            <a:r>
              <a:rPr sz="1400" spc="-10" dirty="0">
                <a:latin typeface="Times New Roman"/>
                <a:cs typeface="Times New Roman"/>
              </a:rPr>
              <a:t>Verbrauch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Kontroverse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um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Datenschutz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vs.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öffentliches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Interesse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300" y="169869"/>
            <a:ext cx="97345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b="1" dirty="0">
                <a:solidFill>
                  <a:srgbClr val="003A6C"/>
                </a:solidFill>
                <a:latin typeface="Times New Roman"/>
                <a:cs typeface="Times New Roman"/>
              </a:rPr>
              <a:t>ElonJet</a:t>
            </a:r>
            <a:r>
              <a:rPr sz="1550" b="1" spc="-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550" b="1" spc="-20" dirty="0">
                <a:solidFill>
                  <a:srgbClr val="003A6C"/>
                </a:solidFill>
                <a:latin typeface="Times New Roman"/>
                <a:cs typeface="Times New Roman"/>
              </a:rPr>
              <a:t>(ii)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65887" y="214551"/>
            <a:ext cx="354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8</a:t>
            </a:r>
            <a:r>
              <a:rPr sz="1100" b="1" spc="2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675" y="577435"/>
            <a:ext cx="1831160" cy="21414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0875" y="2844006"/>
            <a:ext cx="17252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Figure</a:t>
            </a:r>
            <a:r>
              <a:rPr sz="1100" spc="-20" dirty="0">
                <a:latin typeface="Times New Roman"/>
                <a:cs typeface="Times New Roman"/>
              </a:rPr>
              <a:t> 1: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ElonJet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Twitter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Feed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4233" y="1249502"/>
            <a:ext cx="2318646" cy="7538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109833" y="2135807"/>
            <a:ext cx="22739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Figure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2:</a:t>
            </a:r>
            <a:r>
              <a:rPr sz="1100" spc="-30" dirty="0">
                <a:latin typeface="Times New Roman"/>
                <a:cs typeface="Times New Roman"/>
              </a:rPr>
              <a:t> CO₂-</a:t>
            </a:r>
            <a:r>
              <a:rPr sz="1100" dirty="0">
                <a:latin typeface="Times New Roman"/>
                <a:cs typeface="Times New Roman"/>
              </a:rPr>
              <a:t>Verbrauch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Visualisierung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9" name="object 9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Architects</a:t>
            </a:r>
            <a:r>
              <a:rPr spc="110" dirty="0"/>
              <a:t> </a:t>
            </a:r>
            <a:r>
              <a:rPr spc="75" dirty="0"/>
              <a:t>of</a:t>
            </a:r>
            <a:r>
              <a:rPr spc="110" dirty="0"/>
              <a:t> </a:t>
            </a:r>
            <a:r>
              <a:rPr spc="60" dirty="0"/>
              <a:t>the</a:t>
            </a:r>
            <a:r>
              <a:rPr spc="110" dirty="0"/>
              <a:t> </a:t>
            </a:r>
            <a:r>
              <a:rPr spc="-10" dirty="0"/>
              <a:t>Apocalypse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5887" y="214551"/>
            <a:ext cx="354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9</a:t>
            </a:r>
            <a:r>
              <a:rPr sz="1100" b="1" spc="25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dirty="0">
                <a:solidFill>
                  <a:srgbClr val="003A6C"/>
                </a:solidFill>
                <a:latin typeface="Times New Roman"/>
                <a:cs typeface="Times New Roman"/>
              </a:rPr>
              <a:t>/</a:t>
            </a:r>
            <a:r>
              <a:rPr sz="1100" b="1" spc="30" dirty="0">
                <a:solidFill>
                  <a:srgbClr val="003A6C"/>
                </a:solidFill>
                <a:latin typeface="Times New Roman"/>
                <a:cs typeface="Times New Roman"/>
              </a:rPr>
              <a:t> </a:t>
            </a:r>
            <a:r>
              <a:rPr sz="1100" b="1" spc="-25" dirty="0">
                <a:solidFill>
                  <a:srgbClr val="003A6C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300" y="618782"/>
            <a:ext cx="4378960" cy="15278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63830" indent="-151130">
              <a:lnSpc>
                <a:spcPct val="100000"/>
              </a:lnSpc>
              <a:spcBef>
                <a:spcPts val="3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Visualisierung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aller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Privatjet-Flüge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von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Tech-</a:t>
            </a:r>
            <a:r>
              <a:rPr sz="1400" spc="-10" dirty="0">
                <a:latin typeface="Times New Roman"/>
                <a:cs typeface="Times New Roman"/>
              </a:rPr>
              <a:t>Milliardären</a:t>
            </a:r>
            <a:endParaRPr sz="1400">
              <a:latin typeface="Times New Roman"/>
              <a:cs typeface="Times New Roman"/>
            </a:endParaRPr>
          </a:p>
          <a:p>
            <a:pPr marL="319405" lvl="1" indent="-155575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spc="-30" dirty="0">
                <a:latin typeface="Times New Roman"/>
                <a:cs typeface="Times New Roman"/>
              </a:rPr>
              <a:t>Bill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Gates,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Jeff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Bezos,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Mark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Zuckerberg,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Elon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Musk</a:t>
            </a:r>
            <a:endParaRPr sz="1400">
              <a:latin typeface="Times New Roman"/>
              <a:cs typeface="Times New Roman"/>
            </a:endParaRPr>
          </a:p>
          <a:p>
            <a:pPr marL="319405" lvl="1" indent="-155575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‣"/>
              <a:tabLst>
                <a:tab pos="319405" algn="l"/>
              </a:tabLst>
            </a:pPr>
            <a:r>
              <a:rPr sz="1400" dirty="0">
                <a:latin typeface="Times New Roman"/>
                <a:cs typeface="Times New Roman"/>
              </a:rPr>
              <a:t>Zeitraum: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Juli </a:t>
            </a:r>
            <a:r>
              <a:rPr sz="1400" spc="-45" dirty="0">
                <a:latin typeface="Times New Roman"/>
                <a:cs typeface="Times New Roman"/>
              </a:rPr>
              <a:t>2021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60" dirty="0">
                <a:latin typeface="Times New Roman"/>
                <a:cs typeface="Times New Roman"/>
              </a:rPr>
              <a:t>–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Juli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2022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5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Datenquelle: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65" dirty="0">
                <a:latin typeface="Times New Roman"/>
                <a:cs typeface="Times New Roman"/>
              </a:rPr>
              <a:t>ADS-</a:t>
            </a:r>
            <a:r>
              <a:rPr sz="1400" dirty="0">
                <a:latin typeface="Times New Roman"/>
                <a:cs typeface="Times New Roman"/>
              </a:rPr>
              <a:t>B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Exchange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spc="-10" dirty="0">
                <a:latin typeface="Times New Roman"/>
                <a:cs typeface="Times New Roman"/>
              </a:rPr>
              <a:t>Pfeile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gewichtet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nach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kumulativen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CO₂-</a:t>
            </a:r>
            <a:r>
              <a:rPr sz="1400" spc="-10" dirty="0">
                <a:latin typeface="Times New Roman"/>
                <a:cs typeface="Times New Roman"/>
              </a:rPr>
              <a:t>Emissionen</a:t>
            </a:r>
            <a:endParaRPr sz="1400">
              <a:latin typeface="Times New Roman"/>
              <a:cs typeface="Times New Roman"/>
            </a:endParaRPr>
          </a:p>
          <a:p>
            <a:pPr marL="163830" indent="-151130">
              <a:lnSpc>
                <a:spcPct val="100000"/>
              </a:lnSpc>
              <a:spcBef>
                <a:spcPts val="290"/>
              </a:spcBef>
              <a:buClr>
                <a:srgbClr val="003A6C"/>
              </a:buClr>
              <a:buChar char="•"/>
              <a:tabLst>
                <a:tab pos="163830" algn="l"/>
              </a:tabLst>
            </a:pPr>
            <a:r>
              <a:rPr sz="1400" dirty="0">
                <a:latin typeface="Times New Roman"/>
                <a:cs typeface="Times New Roman"/>
              </a:rPr>
              <a:t>Künstlerische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Kritik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Ressourcenverschwendung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2000" y="3076100"/>
            <a:ext cx="5256530" cy="25400"/>
            <a:chOff x="252000" y="3076100"/>
            <a:chExt cx="5256530" cy="25400"/>
          </a:xfrm>
        </p:grpSpPr>
        <p:sp>
          <p:nvSpPr>
            <p:cNvPr id="6" name="object 6"/>
            <p:cNvSpPr/>
            <p:nvPr/>
          </p:nvSpPr>
          <p:spPr>
            <a:xfrm>
              <a:off x="252000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809D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9999" y="3088800"/>
              <a:ext cx="2628265" cy="0"/>
            </a:xfrm>
            <a:custGeom>
              <a:avLst/>
              <a:gdLst/>
              <a:ahLst/>
              <a:cxnLst/>
              <a:rect l="l" t="t" r="r" b="b"/>
              <a:pathLst>
                <a:path w="2628265">
                  <a:moveTo>
                    <a:pt x="0" y="0"/>
                  </a:moveTo>
                  <a:lnTo>
                    <a:pt x="2628000" y="0"/>
                  </a:lnTo>
                </a:path>
              </a:pathLst>
            </a:custGeom>
            <a:ln w="25400">
              <a:solidFill>
                <a:srgbClr val="CCD8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15"/>
              </a:spcBef>
            </a:pPr>
            <a:r>
              <a:rPr dirty="0"/>
              <a:t>V</a:t>
            </a:r>
            <a:r>
              <a:rPr cap="small" dirty="0"/>
              <a:t>isualizi</a:t>
            </a:r>
            <a:r>
              <a:rPr dirty="0"/>
              <a:t>ng</a:t>
            </a:r>
            <a:r>
              <a:rPr spc="25" dirty="0"/>
              <a:t> </a:t>
            </a:r>
            <a:r>
              <a:rPr dirty="0"/>
              <a:t>pr</a:t>
            </a:r>
            <a:r>
              <a:rPr cap="small" dirty="0"/>
              <a:t>ivate</a:t>
            </a:r>
            <a:r>
              <a:rPr spc="25" dirty="0"/>
              <a:t> </a:t>
            </a:r>
            <a:r>
              <a:rPr cap="small" dirty="0"/>
              <a:t>pla</a:t>
            </a:r>
            <a:r>
              <a:rPr dirty="0"/>
              <a:t>n</a:t>
            </a:r>
            <a:r>
              <a:rPr cap="small" dirty="0"/>
              <a:t>e</a:t>
            </a:r>
            <a:r>
              <a:rPr spc="25" dirty="0"/>
              <a:t> </a:t>
            </a:r>
            <a:r>
              <a:rPr cap="small" dirty="0"/>
              <a:t>travel</a:t>
            </a:r>
            <a:r>
              <a:rPr spc="254" dirty="0"/>
              <a:t>  </a:t>
            </a:r>
            <a:r>
              <a:rPr spc="-10" dirty="0"/>
              <a:t>Kulturwissenschaften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1060</Words>
  <Application>Microsoft Macintosh PowerPoint</Application>
  <PresentationFormat>Custom</PresentationFormat>
  <Paragraphs>268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Courier New</vt:lpstr>
      <vt:lpstr>Times New Roman</vt:lpstr>
      <vt:lpstr>Office Theme</vt:lpstr>
      <vt:lpstr>PowerPoint Presentation</vt:lpstr>
      <vt:lpstr>Contents</vt:lpstr>
      <vt:lpstr>1 Motivation und Kontext</vt:lpstr>
      <vt:lpstr>Projektidee</vt:lpstr>
      <vt:lpstr>Unsere Idee</vt:lpstr>
      <vt:lpstr>2 Vergleichbare Projekte</vt:lpstr>
      <vt:lpstr>ElonJet</vt:lpstr>
      <vt:lpstr>PowerPoint Presentation</vt:lpstr>
      <vt:lpstr>Architects of the Apocalypse</vt:lpstr>
      <vt:lpstr>PowerPoint Presentation</vt:lpstr>
      <vt:lpstr>3 Systemarchitektur</vt:lpstr>
      <vt:lpstr>Übersicht</vt:lpstr>
      <vt:lpstr>Backend: Technische Details</vt:lpstr>
      <vt:lpstr>PowerPoint Presentation</vt:lpstr>
      <vt:lpstr>PowerPoint Presentation</vt:lpstr>
      <vt:lpstr>API-Dokumentation</vt:lpstr>
      <vt:lpstr>4 Unity Anwendung</vt:lpstr>
      <vt:lpstr>Hauptkomponenten</vt:lpstr>
      <vt:lpstr>Hauptkomponenten (ii)</vt:lpstr>
      <vt:lpstr>Datenfluss</vt:lpstr>
      <vt:lpstr>5 Interaktion</vt:lpstr>
      <vt:lpstr>PowerPoint Presentation</vt:lpstr>
      <vt:lpstr>PowerPoint Presentation</vt:lpstr>
      <vt:lpstr>PowerPoint Presentation</vt:lpstr>
      <vt:lpstr>Flugzeugauswahl</vt:lpstr>
      <vt:lpstr>Flugzeugauswahl (ii)</vt:lpstr>
      <vt:lpstr>6 Herausforderungen</vt:lpstr>
      <vt:lpstr>API und Daten</vt:lpstr>
      <vt:lpstr>API und Daten (ii)</vt:lpstr>
      <vt:lpstr>Performance und Abdeckung</vt:lpstr>
      <vt:lpstr>Tracking-Problematik</vt:lpstr>
      <vt:lpstr>Tracking-Problematik (ii)</vt:lpstr>
      <vt:lpstr>7 Demo</vt:lpstr>
      <vt:lpstr>8 Ausblick</vt:lpstr>
      <vt:lpstr>Mögliche Erweiterungen</vt:lpstr>
      <vt:lpstr>9 Fazit</vt:lpstr>
      <vt:lpstr>Projektergebnis</vt:lpstr>
      <vt:lpstr>Projektergebnis (ii)</vt:lpstr>
      <vt:lpstr>10 Vielen Dank für Ihre Aufmerksamkeit!</vt:lpstr>
      <vt:lpstr>Projektergebnis (iv)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private plane travel</dc:title>
  <dc:creator>Michael Kaup, David Kirchner</dc:creator>
  <cp:lastModifiedBy>David Kirchner</cp:lastModifiedBy>
  <cp:revision>1</cp:revision>
  <dcterms:created xsi:type="dcterms:W3CDTF">2026-02-07T13:06:54Z</dcterms:created>
  <dcterms:modified xsi:type="dcterms:W3CDTF">2026-02-07T13:13:33Z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2026-02-07T00:00:00Z</vt:filetime>
  </property>
  <property fmtid="{D5CDD505-2E9C-101B-9397-08002B2CF9AE}" pid="3" name="Creator">
    <vt:lpwstr>Typst 0.14.2</vt:lpwstr>
  </property>
  <property fmtid="{D5CDD505-2E9C-101B-9397-08002B2CF9AE}" pid="4" name="LastSaved">
    <vt:filetime>2026-02-07T00:00:00Z</vt:filetime>
  </property>
</Properties>
</file>